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6"/>
  </p:notesMasterIdLst>
  <p:sldIdLst>
    <p:sldId id="256" r:id="rId2"/>
    <p:sldId id="257" r:id="rId3"/>
    <p:sldId id="279" r:id="rId4"/>
    <p:sldId id="277" r:id="rId5"/>
    <p:sldId id="278" r:id="rId6"/>
    <p:sldId id="287" r:id="rId7"/>
    <p:sldId id="261" r:id="rId8"/>
    <p:sldId id="280" r:id="rId9"/>
    <p:sldId id="281" r:id="rId10"/>
    <p:sldId id="282" r:id="rId11"/>
    <p:sldId id="284" r:id="rId12"/>
    <p:sldId id="285" r:id="rId13"/>
    <p:sldId id="286" r:id="rId14"/>
    <p:sldId id="275" r:id="rId15"/>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69BFA7-A4CA-42F1-8933-3C7E1BD8DCF6}" v="31" dt="2025-12-28T19:25:57.89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296" y="3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394D1-B6C3-48D6-98F7-5F29D7270052}" type="datetimeFigureOut">
              <a:rPr lang="en-IN" smtClean="0"/>
              <a:t>16-02-2026</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C93805-4F50-45AF-B1F3-A5E32893005C}" type="slidenum">
              <a:rPr lang="en-IN" smtClean="0"/>
              <a:t>‹#›</a:t>
            </a:fld>
            <a:endParaRPr lang="en-IN" dirty="0"/>
          </a:p>
        </p:txBody>
      </p:sp>
    </p:spTree>
    <p:extLst>
      <p:ext uri="{BB962C8B-B14F-4D97-AF65-F5344CB8AC3E}">
        <p14:creationId xmlns:p14="http://schemas.microsoft.com/office/powerpoint/2010/main" val="74628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dirty="0"/>
          </a:p>
        </p:txBody>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2C93805-4F50-45AF-B1F3-A5E32893005C}" type="slidenum">
              <a:rPr lang="en-IN" smtClean="0"/>
              <a:t>1</a:t>
            </a:fld>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10389E-1208-4D0C-B248-78046ED97B7E}" type="datetimeFigureOut">
              <a:rPr lang="en-IN" smtClean="0"/>
              <a:t>16-02-2026</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A6450FC-058C-4F31-A5F6-452D324B528E}"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310389E-1208-4D0C-B248-78046ED97B7E}" type="datetimeFigureOut">
              <a:rPr lang="en-IN" smtClean="0"/>
              <a:t>16-02-2026</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A6450FC-058C-4F31-A5F6-452D324B528E}"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D6D2E4F2-E88B-E626-653B-43779CF54F7E}"/>
              </a:ext>
            </a:extLst>
          </p:cNvPr>
          <p:cNvGrpSpPr/>
          <p:nvPr/>
        </p:nvGrpSpPr>
        <p:grpSpPr>
          <a:xfrm>
            <a:off x="278880" y="358047"/>
            <a:ext cx="11634240" cy="5628210"/>
            <a:chOff x="278880" y="358047"/>
            <a:chExt cx="11634240" cy="5628210"/>
          </a:xfrm>
        </p:grpSpPr>
        <p:pic>
          <p:nvPicPr>
            <p:cNvPr id="9" name="object 4"/>
            <p:cNvPicPr/>
            <p:nvPr/>
          </p:nvPicPr>
          <p:blipFill>
            <a:blip r:embed="rId3" cstate="print"/>
            <a:stretch>
              <a:fillRect/>
            </a:stretch>
          </p:blipFill>
          <p:spPr>
            <a:xfrm>
              <a:off x="428625" y="358047"/>
              <a:ext cx="11334750" cy="1143000"/>
            </a:xfrm>
            <a:prstGeom prst="rect">
              <a:avLst/>
            </a:prstGeom>
          </p:spPr>
        </p:pic>
        <p:sp>
          <p:nvSpPr>
            <p:cNvPr id="11" name="TextBox 10"/>
            <p:cNvSpPr txBox="1"/>
            <p:nvPr/>
          </p:nvSpPr>
          <p:spPr>
            <a:xfrm>
              <a:off x="278880" y="2204642"/>
              <a:ext cx="11634240" cy="744819"/>
            </a:xfrm>
            <a:prstGeom prst="rect">
              <a:avLst/>
            </a:prstGeom>
            <a:noFill/>
          </p:spPr>
          <p:txBody>
            <a:bodyPr wrap="square">
              <a:spAutoFit/>
            </a:bodyPr>
            <a:lstStyle/>
            <a:p>
              <a:pPr algn="ctr">
                <a:lnSpc>
                  <a:spcPct val="150000"/>
                </a:lnSpc>
              </a:pPr>
              <a:endParaRPr lang="en-IN" sz="3200" b="1" dirty="0">
                <a:latin typeface="Algerian" panose="04020705040A02060702" pitchFamily="82" charset="0"/>
              </a:endParaRPr>
            </a:p>
          </p:txBody>
        </p:sp>
        <p:sp>
          <p:nvSpPr>
            <p:cNvPr id="13" name="TextBox 12"/>
            <p:cNvSpPr txBox="1"/>
            <p:nvPr/>
          </p:nvSpPr>
          <p:spPr>
            <a:xfrm>
              <a:off x="558703" y="4562790"/>
              <a:ext cx="6094268" cy="1000274"/>
            </a:xfrm>
            <a:prstGeom prst="rect">
              <a:avLst/>
            </a:prstGeom>
            <a:noFill/>
          </p:spPr>
          <p:txBody>
            <a:bodyPr wrap="square">
              <a:spAutoFit/>
            </a:bodyPr>
            <a:lstStyle/>
            <a:p>
              <a:pPr marL="12700">
                <a:lnSpc>
                  <a:spcPct val="100000"/>
                </a:lnSpc>
                <a:spcBef>
                  <a:spcPts val="105"/>
                </a:spcBef>
              </a:pPr>
              <a:r>
                <a:rPr lang="en-US" sz="2400" b="1" spc="-10" dirty="0">
                  <a:solidFill>
                    <a:srgbClr val="FF0000"/>
                  </a:solidFill>
                  <a:latin typeface="Times New Roman" pitchFamily="18" charset="0"/>
                  <a:cs typeface="Times New Roman" pitchFamily="18" charset="0"/>
                </a:rPr>
                <a:t>Supervised by </a:t>
              </a:r>
              <a:endParaRPr lang="en-US" sz="1800" dirty="0">
                <a:latin typeface="Times New Roman" panose="02020603050405020304" pitchFamily="18" charset="0"/>
                <a:cs typeface="Times New Roman" panose="02020603050405020304" pitchFamily="18" charset="0"/>
              </a:endParaRPr>
            </a:p>
            <a:p>
              <a:pPr marL="12700">
                <a:lnSpc>
                  <a:spcPts val="2105"/>
                </a:lnSpc>
              </a:pPr>
              <a:r>
                <a:rPr lang="en-US" sz="1800" b="1" spc="-10" dirty="0" smtClean="0">
                  <a:latin typeface="Times New Roman" panose="02020603050405020304" pitchFamily="18" charset="0"/>
                  <a:cs typeface="Times New Roman" panose="02020603050405020304" pitchFamily="18" charset="0"/>
                </a:rPr>
                <a:t>Dr. Senthil</a:t>
              </a:r>
              <a:r>
                <a:rPr lang="en-US" b="1" spc="-10" dirty="0" smtClean="0">
                  <a:latin typeface="Times New Roman" panose="02020603050405020304" pitchFamily="18" charset="0"/>
                  <a:cs typeface="Times New Roman" panose="02020603050405020304" pitchFamily="18" charset="0"/>
                </a:rPr>
                <a:t>vadivu  S</a:t>
              </a:r>
              <a:endParaRPr lang="en-US" sz="1800" b="1" spc="-10" dirty="0" smtClean="0">
                <a:latin typeface="Times New Roman" panose="02020603050405020304" pitchFamily="18" charset="0"/>
                <a:cs typeface="Times New Roman" panose="02020603050405020304" pitchFamily="18" charset="0"/>
              </a:endParaRPr>
            </a:p>
            <a:p>
              <a:pPr marL="12700">
                <a:lnSpc>
                  <a:spcPts val="2105"/>
                </a:lnSpc>
              </a:pPr>
              <a:r>
                <a:rPr lang="en-US" b="1" spc="-10" dirty="0" smtClean="0">
                  <a:latin typeface="Times New Roman" panose="02020603050405020304" pitchFamily="18" charset="0"/>
                  <a:cs typeface="Times New Roman" panose="02020603050405020304" pitchFamily="18" charset="0"/>
                </a:rPr>
                <a:t>Dr. Kumaragurubaran T</a:t>
              </a:r>
            </a:p>
          </p:txBody>
        </p:sp>
        <p:sp>
          <p:nvSpPr>
            <p:cNvPr id="15" name="TextBox 14"/>
            <p:cNvSpPr txBox="1"/>
            <p:nvPr/>
          </p:nvSpPr>
          <p:spPr>
            <a:xfrm>
              <a:off x="8019298" y="4562790"/>
              <a:ext cx="3630836" cy="1423467"/>
            </a:xfrm>
            <a:prstGeom prst="rect">
              <a:avLst/>
            </a:prstGeom>
            <a:noFill/>
          </p:spPr>
          <p:txBody>
            <a:bodyPr wrap="square">
              <a:spAutoFit/>
            </a:bodyPr>
            <a:lstStyle/>
            <a:p>
              <a:pPr marL="12700">
                <a:lnSpc>
                  <a:spcPct val="100000"/>
                </a:lnSpc>
                <a:spcBef>
                  <a:spcPts val="105"/>
                </a:spcBef>
              </a:pPr>
              <a:r>
                <a:rPr lang="en-US" sz="2400" b="1" spc="-10" dirty="0">
                  <a:solidFill>
                    <a:srgbClr val="FF0000"/>
                  </a:solidFill>
                  <a:latin typeface="Times New Roman" pitchFamily="18" charset="0"/>
                  <a:cs typeface="Times New Roman" pitchFamily="18" charset="0"/>
                </a:rPr>
                <a:t>Presented </a:t>
              </a:r>
              <a:r>
                <a:rPr lang="en-US" sz="2400" b="1" spc="-10" dirty="0" smtClean="0">
                  <a:solidFill>
                    <a:srgbClr val="FF0000"/>
                  </a:solidFill>
                  <a:latin typeface="Times New Roman" pitchFamily="18" charset="0"/>
                  <a:cs typeface="Times New Roman" pitchFamily="18" charset="0"/>
                </a:rPr>
                <a:t>by</a:t>
              </a:r>
            </a:p>
            <a:p>
              <a:pPr marL="12700">
                <a:spcBef>
                  <a:spcPts val="105"/>
                </a:spcBef>
              </a:pPr>
              <a:r>
                <a:rPr lang="en-US" sz="2000" b="1" spc="-60" dirty="0">
                  <a:latin typeface="Times New Roman" panose="02020603050405020304" pitchFamily="18" charset="0"/>
                  <a:cs typeface="Times New Roman" panose="02020603050405020304" pitchFamily="18" charset="0"/>
                </a:rPr>
                <a:t>K .Deeksha Sree (192424097</a:t>
              </a:r>
              <a:r>
                <a:rPr lang="en-US" sz="2400" b="1" spc="-60" dirty="0" smtClean="0">
                  <a:latin typeface="Times New Roman" panose="02020603050405020304" pitchFamily="18" charset="0"/>
                  <a:cs typeface="Times New Roman" panose="02020603050405020304" pitchFamily="18" charset="0"/>
                </a:rPr>
                <a:t>)</a:t>
              </a:r>
              <a:endParaRPr lang="en-US" sz="2400" b="1" spc="-10" dirty="0" smtClean="0">
                <a:solidFill>
                  <a:srgbClr val="FF0000"/>
                </a:solidFill>
                <a:latin typeface="Times New Roman" pitchFamily="18" charset="0"/>
                <a:cs typeface="Times New Roman" pitchFamily="18" charset="0"/>
              </a:endParaRPr>
            </a:p>
            <a:p>
              <a:pPr marL="12700">
                <a:spcBef>
                  <a:spcPts val="105"/>
                </a:spcBef>
              </a:pPr>
              <a:r>
                <a:rPr lang="en-US" b="1" spc="-60" dirty="0">
                  <a:latin typeface="Times New Roman" panose="02020603050405020304" pitchFamily="18" charset="0"/>
                  <a:cs typeface="Times New Roman" panose="02020603050405020304" pitchFamily="18" charset="0"/>
                </a:rPr>
                <a:t>B. Karunyeswari(192424235</a:t>
              </a:r>
              <a:r>
                <a:rPr lang="en-US" b="1" spc="-60" dirty="0" smtClean="0">
                  <a:latin typeface="Times New Roman" panose="02020603050405020304" pitchFamily="18" charset="0"/>
                  <a:cs typeface="Times New Roman" panose="02020603050405020304" pitchFamily="18" charset="0"/>
                </a:rPr>
                <a:t>)</a:t>
              </a:r>
              <a:endParaRPr lang="en-US" b="1" spc="-10" dirty="0" smtClean="0">
                <a:solidFill>
                  <a:srgbClr val="FF0000"/>
                </a:solidFill>
                <a:latin typeface="Algerian" panose="04020705040A02060702" pitchFamily="82" charset="0"/>
                <a:cs typeface="Calibri" panose="020F0502020204030204"/>
              </a:endParaRPr>
            </a:p>
            <a:p>
              <a:pPr marL="20320">
                <a:lnSpc>
                  <a:spcPct val="100000"/>
                </a:lnSpc>
                <a:spcBef>
                  <a:spcPts val="50"/>
                </a:spcBef>
              </a:pPr>
              <a:r>
                <a:rPr lang="en-US" b="1" spc="-60" dirty="0" smtClean="0">
                  <a:latin typeface="Times New Roman" panose="02020603050405020304" pitchFamily="18" charset="0"/>
                  <a:cs typeface="Times New Roman" panose="02020603050405020304" pitchFamily="18" charset="0"/>
                </a:rPr>
                <a:t>Ch. .Sai Reshma (192424098)</a:t>
              </a:r>
            </a:p>
          </p:txBody>
        </p:sp>
      </p:grpSp>
      <p:sp>
        <p:nvSpPr>
          <p:cNvPr id="3" name="Rectangle 2"/>
          <p:cNvSpPr/>
          <p:nvPr/>
        </p:nvSpPr>
        <p:spPr>
          <a:xfrm>
            <a:off x="1651223" y="2063515"/>
            <a:ext cx="9629752" cy="1815882"/>
          </a:xfrm>
          <a:prstGeom prst="rect">
            <a:avLst/>
          </a:prstGeom>
        </p:spPr>
        <p:txBody>
          <a:bodyPr wrap="none">
            <a:spAutoFit/>
          </a:bodyPr>
          <a:lstStyle/>
          <a:p>
            <a:r>
              <a:rPr lang="en-US" sz="2800" b="1" dirty="0" smtClean="0">
                <a:latin typeface="Times New Roman" pitchFamily="18" charset="0"/>
                <a:cs typeface="Times New Roman" pitchFamily="18" charset="0"/>
              </a:rPr>
              <a:t>DSA0216-Computer Vision with the OpenCV for Moderen AI</a:t>
            </a:r>
          </a:p>
          <a:p>
            <a:endParaRPr lang="en-US" sz="2800" b="1" dirty="0">
              <a:latin typeface="Times New Roman" pitchFamily="18" charset="0"/>
              <a:cs typeface="Times New Roman" pitchFamily="18" charset="0"/>
            </a:endParaRPr>
          </a:p>
          <a:p>
            <a:r>
              <a:rPr lang="en-US" sz="2800" b="1" dirty="0" smtClean="0">
                <a:latin typeface="Times New Roman" pitchFamily="18" charset="0"/>
                <a:cs typeface="Times New Roman" pitchFamily="18" charset="0"/>
              </a:rPr>
              <a:t>     Vision </a:t>
            </a:r>
            <a:r>
              <a:rPr lang="en-US" sz="2800" b="1" dirty="0">
                <a:latin typeface="Times New Roman" pitchFamily="18" charset="0"/>
                <a:cs typeface="Times New Roman" pitchFamily="18" charset="0"/>
              </a:rPr>
              <a:t>based sign language  recognisaiton using CNN</a:t>
            </a:r>
          </a:p>
          <a:p>
            <a:endParaRPr lang="en-US" sz="2800" b="1" dirty="0">
              <a:latin typeface="Times New Roman"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0867" y="562504"/>
            <a:ext cx="8483600" cy="1325563"/>
          </a:xfrm>
        </p:spPr>
        <p:txBody>
          <a:bodyPr>
            <a:noAutofit/>
          </a:bodyPr>
          <a:lstStyle/>
          <a:p>
            <a:r>
              <a:rPr lang="en-US" sz="4000" dirty="0" smtClean="0"/>
              <a:t>  </a:t>
            </a:r>
            <a:br>
              <a:rPr lang="en-US" sz="4000" dirty="0" smtClean="0"/>
            </a:br>
            <a:r>
              <a:rPr lang="en-US" sz="4000" dirty="0" smtClean="0"/>
              <a:t>   </a:t>
            </a:r>
            <a:r>
              <a:rPr lang="en-US" sz="2800" b="1" dirty="0" smtClean="0">
                <a:solidFill>
                  <a:srgbClr val="FF0000"/>
                </a:solidFill>
                <a:latin typeface="Times New Roman" pitchFamily="18" charset="0"/>
                <a:cs typeface="Times New Roman" pitchFamily="18" charset="0"/>
              </a:rPr>
              <a:t>MODULE </a:t>
            </a:r>
            <a:r>
              <a:rPr lang="en-US" sz="2800" b="1" dirty="0">
                <a:solidFill>
                  <a:srgbClr val="FF0000"/>
                </a:solidFill>
                <a:latin typeface="Times New Roman" pitchFamily="18" charset="0"/>
                <a:cs typeface="Times New Roman" pitchFamily="18" charset="0"/>
              </a:rPr>
              <a:t>3:Real - Time Prediction &amp; </a:t>
            </a:r>
            <a:r>
              <a:rPr lang="en-US" sz="2800" b="1" dirty="0" smtClean="0">
                <a:solidFill>
                  <a:srgbClr val="FF0000"/>
                </a:solidFill>
                <a:latin typeface="Times New Roman" pitchFamily="18" charset="0"/>
                <a:cs typeface="Times New Roman" pitchFamily="18" charset="0"/>
              </a:rPr>
              <a:t>Output Interface</a:t>
            </a:r>
            <a:r>
              <a:rPr lang="en-US" sz="4000" b="1" dirty="0">
                <a:solidFill>
                  <a:srgbClr val="FF0000"/>
                </a:solidFill>
                <a:latin typeface="Times New Roman" pitchFamily="18" charset="0"/>
                <a:cs typeface="Times New Roman" pitchFamily="18" charset="0"/>
              </a:rPr>
              <a:t/>
            </a:r>
            <a:br>
              <a:rPr lang="en-US" sz="4000" b="1" dirty="0">
                <a:solidFill>
                  <a:srgbClr val="FF0000"/>
                </a:solidFill>
                <a:latin typeface="Times New Roman" pitchFamily="18" charset="0"/>
                <a:cs typeface="Times New Roman" pitchFamily="18" charset="0"/>
              </a:rPr>
            </a:br>
            <a:r>
              <a:rPr lang="en-US" sz="4000" b="1" dirty="0">
                <a:solidFill>
                  <a:srgbClr val="FF0000"/>
                </a:solidFill>
                <a:latin typeface="Times New Roman" pitchFamily="18" charset="0"/>
                <a:cs typeface="Times New Roman" pitchFamily="18" charset="0"/>
              </a:rPr>
              <a:t/>
            </a:r>
            <a:br>
              <a:rPr lang="en-US" sz="4000" b="1" dirty="0">
                <a:solidFill>
                  <a:srgbClr val="FF0000"/>
                </a:solidFill>
                <a:latin typeface="Times New Roman" pitchFamily="18" charset="0"/>
                <a:cs typeface="Times New Roman" pitchFamily="18" charset="0"/>
              </a:rPr>
            </a:br>
            <a:endParaRPr lang="en-US" sz="40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53174" y="1838614"/>
            <a:ext cx="6519333" cy="4351338"/>
          </a:xfrm>
        </p:spPr>
        <p:txBody>
          <a:bodyPr>
            <a:normAutofit/>
          </a:bodyPr>
          <a:lstStyle/>
          <a:p>
            <a:r>
              <a:rPr lang="en-US" sz="1800" b="1" dirty="0">
                <a:latin typeface="Times New Roman" pitchFamily="18" charset="0"/>
                <a:cs typeface="Times New Roman" pitchFamily="18" charset="0"/>
              </a:rPr>
              <a:t>Live Video Capture:</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system continuously captures live video frames from a webcam for real-time gesture detection.</a:t>
            </a:r>
          </a:p>
          <a:p>
            <a:r>
              <a:rPr lang="en-US" sz="1800" b="1" dirty="0">
                <a:latin typeface="Times New Roman" pitchFamily="18" charset="0"/>
                <a:cs typeface="Times New Roman" pitchFamily="18" charset="0"/>
              </a:rPr>
              <a:t>Real-Time Gesture Prediction:</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Each captured frame is processed and passed to the trained CNN model to instantly predict the hand gesture.</a:t>
            </a:r>
          </a:p>
          <a:p>
            <a:r>
              <a:rPr lang="en-US" sz="1800" b="1" dirty="0">
                <a:latin typeface="Times New Roman" pitchFamily="18" charset="0"/>
                <a:cs typeface="Times New Roman" pitchFamily="18" charset="0"/>
              </a:rPr>
              <a:t>Confidence Score Display:</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model outputs the predicted gesture along with probability/confidence scores.</a:t>
            </a:r>
          </a:p>
          <a:p>
            <a:r>
              <a:rPr lang="en-US" sz="1800" b="1" dirty="0">
                <a:latin typeface="Times New Roman" pitchFamily="18" charset="0"/>
                <a:cs typeface="Times New Roman" pitchFamily="18" charset="0"/>
              </a:rPr>
              <a:t>Text Conversion:</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recognized gesture is converted into readable text displayed on the screen.</a:t>
            </a:r>
          </a:p>
          <a:p>
            <a:r>
              <a:rPr lang="en-US" sz="1800" b="1" dirty="0">
                <a:latin typeface="Times New Roman" pitchFamily="18" charset="0"/>
                <a:cs typeface="Times New Roman" pitchFamily="18" charset="0"/>
              </a:rPr>
              <a:t>Speech Output (Optional):</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predicted text can be converted into audio using a text-to-speech system to enable smooth communication.</a:t>
            </a:r>
          </a:p>
          <a:p>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pic>
        <p:nvPicPr>
          <p:cNvPr id="3074" name="Picture 2" descr="C:\Users\hi\Downloads\PPT 3.png"/>
          <p:cNvPicPr>
            <a:picLocks noChangeAspect="1" noChangeArrowheads="1"/>
          </p:cNvPicPr>
          <p:nvPr/>
        </p:nvPicPr>
        <p:blipFill rotWithShape="1">
          <a:blip r:embed="rId4">
            <a:extLst>
              <a:ext uri="{28A0092B-C50C-407E-A947-70E740481C1C}">
                <a14:useLocalDpi xmlns:a14="http://schemas.microsoft.com/office/drawing/2010/main" val="0"/>
              </a:ext>
            </a:extLst>
          </a:blip>
          <a:srcRect l="3993" t="22342" r="4966" b="4676"/>
          <a:stretch/>
        </p:blipFill>
        <p:spPr bwMode="auto">
          <a:xfrm>
            <a:off x="7611533" y="2218267"/>
            <a:ext cx="3657092" cy="290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3773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0867" y="562504"/>
            <a:ext cx="8483600" cy="1325563"/>
          </a:xfrm>
        </p:spPr>
        <p:txBody>
          <a:bodyPr>
            <a:noAutofit/>
          </a:bodyPr>
          <a:lstStyle/>
          <a:p>
            <a:r>
              <a:rPr lang="en-US" sz="4000" dirty="0" smtClean="0"/>
              <a:t>  </a:t>
            </a:r>
            <a:r>
              <a:rPr lang="en-US" sz="4000" dirty="0"/>
              <a:t> </a:t>
            </a:r>
            <a:r>
              <a:rPr lang="en-US" sz="4000" dirty="0" smtClean="0"/>
              <a:t>               </a:t>
            </a:r>
            <a:r>
              <a:rPr lang="en-US" sz="4000" dirty="0" smtClean="0"/>
              <a:t>    </a:t>
            </a:r>
            <a:r>
              <a:rPr lang="en-US" sz="2800" b="1" dirty="0" smtClean="0">
                <a:solidFill>
                  <a:srgbClr val="FF0000"/>
                </a:solidFill>
                <a:latin typeface="Times New Roman" pitchFamily="18" charset="0"/>
                <a:cs typeface="Times New Roman" pitchFamily="18" charset="0"/>
              </a:rPr>
              <a:t>Conclusion</a:t>
            </a:r>
            <a:r>
              <a:rPr lang="en-US" sz="4000" b="1" dirty="0">
                <a:solidFill>
                  <a:srgbClr val="FF0000"/>
                </a:solidFill>
                <a:latin typeface="Times New Roman" pitchFamily="18" charset="0"/>
                <a:cs typeface="Times New Roman" pitchFamily="18" charset="0"/>
              </a:rPr>
              <a:t/>
            </a:r>
            <a:br>
              <a:rPr lang="en-US" sz="4000" b="1" dirty="0">
                <a:solidFill>
                  <a:srgbClr val="FF0000"/>
                </a:solidFill>
                <a:latin typeface="Times New Roman" pitchFamily="18" charset="0"/>
                <a:cs typeface="Times New Roman" pitchFamily="18" charset="0"/>
              </a:rPr>
            </a:br>
            <a:endParaRPr lang="en-US" sz="40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576974" y="1821681"/>
            <a:ext cx="10573626" cy="4351338"/>
          </a:xfrm>
        </p:spPr>
        <p:txBody>
          <a:bodyPr>
            <a:normAutofit fontScale="85000" lnSpcReduction="20000"/>
          </a:bodyPr>
          <a:lstStyle/>
          <a:p>
            <a:r>
              <a:rPr lang="en-US" sz="2300" b="1" dirty="0">
                <a:latin typeface="Times New Roman" pitchFamily="18" charset="0"/>
                <a:cs typeface="Times New Roman" pitchFamily="18" charset="0"/>
              </a:rPr>
              <a:t>Effective Communication Tool:</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The system successfully reduces the communication gap between hearing-impaired individuals and non-sign language users.</a:t>
            </a:r>
          </a:p>
          <a:p>
            <a:r>
              <a:rPr lang="en-US" sz="2300" b="1" dirty="0">
                <a:latin typeface="Times New Roman" pitchFamily="18" charset="0"/>
                <a:cs typeface="Times New Roman" pitchFamily="18" charset="0"/>
              </a:rPr>
              <a:t>High Accuracy with CNN:</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Convolutional Neural Networks effectively extract visual features from hand gestures, providing accurate classification results.</a:t>
            </a:r>
          </a:p>
          <a:p>
            <a:r>
              <a:rPr lang="en-US" sz="2300" b="1" dirty="0">
                <a:latin typeface="Times New Roman" pitchFamily="18" charset="0"/>
                <a:cs typeface="Times New Roman" pitchFamily="18" charset="0"/>
              </a:rPr>
              <a:t>Real-Time Performance:</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With proper preprocessing and optimization, the system can perform real-time gesture recognition efficiently.</a:t>
            </a:r>
          </a:p>
          <a:p>
            <a:r>
              <a:rPr lang="en-US" sz="2300" b="1" dirty="0">
                <a:latin typeface="Times New Roman" pitchFamily="18" charset="0"/>
                <a:cs typeface="Times New Roman" pitchFamily="18" charset="0"/>
              </a:rPr>
              <a:t>Scalability &amp; Improvement Scope:</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The model can be further improved by using larger datasets, hybrid architectures (CNN + LSTM), and advanced preprocessing techniques.</a:t>
            </a:r>
          </a:p>
          <a:p>
            <a:r>
              <a:rPr lang="en-US" sz="2300" b="1" dirty="0">
                <a:latin typeface="Times New Roman" pitchFamily="18" charset="0"/>
                <a:cs typeface="Times New Roman" pitchFamily="18" charset="0"/>
              </a:rPr>
              <a:t>Social Impact:</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This technology promotes inclusivity and accessibility by enabling smoother interaction and independence for the hearing-impaired community.</a:t>
            </a:r>
          </a:p>
          <a:p>
            <a:pPr marL="0" indent="0">
              <a:buNone/>
            </a:pPr>
            <a:r>
              <a:rPr lang="en-US" sz="1800" dirty="0"/>
              <a:t/>
            </a:r>
            <a:br>
              <a:rPr lang="en-US" sz="1800" dirty="0"/>
            </a:br>
            <a:endParaRPr lang="en-US" sz="1800" dirty="0"/>
          </a:p>
          <a:p>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spTree>
    <p:extLst>
      <p:ext uri="{BB962C8B-B14F-4D97-AF65-F5344CB8AC3E}">
        <p14:creationId xmlns:p14="http://schemas.microsoft.com/office/powerpoint/2010/main" val="2750478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0867" y="562504"/>
            <a:ext cx="8483600" cy="1325563"/>
          </a:xfrm>
        </p:spPr>
        <p:txBody>
          <a:bodyPr>
            <a:noAutofit/>
          </a:bodyPr>
          <a:lstStyle/>
          <a:p>
            <a:r>
              <a:rPr lang="en-US" sz="2800" dirty="0" smtClean="0">
                <a:latin typeface="Times New Roman" pitchFamily="18" charset="0"/>
                <a:cs typeface="Times New Roman" pitchFamily="18" charset="0"/>
              </a:rPr>
              <a:t>                                  </a:t>
            </a:r>
            <a:r>
              <a:rPr lang="en-US" sz="2800" b="1" dirty="0" smtClean="0">
                <a:solidFill>
                  <a:srgbClr val="FF0000"/>
                </a:solidFill>
                <a:latin typeface="Times New Roman" pitchFamily="18" charset="0"/>
                <a:cs typeface="Times New Roman" pitchFamily="18" charset="0"/>
              </a:rPr>
              <a:t>Future </a:t>
            </a:r>
            <a:r>
              <a:rPr lang="en-US" sz="2800" b="1" dirty="0" smtClean="0">
                <a:solidFill>
                  <a:srgbClr val="FF0000"/>
                </a:solidFill>
                <a:latin typeface="Times New Roman" pitchFamily="18" charset="0"/>
                <a:cs typeface="Times New Roman" pitchFamily="18" charset="0"/>
              </a:rPr>
              <a:t>Scope</a:t>
            </a:r>
            <a:r>
              <a:rPr lang="en-US" sz="2800" b="1" dirty="0">
                <a:solidFill>
                  <a:srgbClr val="FF0000"/>
                </a:solidFill>
                <a:latin typeface="Times New Roman" pitchFamily="18" charset="0"/>
                <a:cs typeface="Times New Roman" pitchFamily="18" charset="0"/>
              </a:rPr>
              <a:t/>
            </a:r>
            <a:br>
              <a:rPr lang="en-US" sz="2800" b="1" dirty="0">
                <a:solidFill>
                  <a:srgbClr val="FF0000"/>
                </a:solidFill>
                <a:latin typeface="Times New Roman" pitchFamily="18" charset="0"/>
                <a:cs typeface="Times New Roman" pitchFamily="18" charset="0"/>
              </a:rPr>
            </a:br>
            <a:r>
              <a:rPr lang="en-US" sz="2800" b="1" dirty="0" smtClean="0">
                <a:solidFill>
                  <a:srgbClr val="FF0000"/>
                </a:solidFill>
                <a:latin typeface="Times New Roman" pitchFamily="18" charset="0"/>
                <a:cs typeface="Times New Roman" pitchFamily="18" charset="0"/>
              </a:rPr>
              <a:t>  </a:t>
            </a:r>
            <a:endParaRPr lang="en-US" sz="28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779665" y="2007948"/>
            <a:ext cx="10573626" cy="4351338"/>
          </a:xfrm>
        </p:spPr>
        <p:txBody>
          <a:bodyPr>
            <a:normAutofit fontScale="77500" lnSpcReduction="20000"/>
          </a:bodyPr>
          <a:lstStyle/>
          <a:p>
            <a:r>
              <a:rPr lang="en-US" sz="2300" b="1" dirty="0">
                <a:latin typeface="Times New Roman" pitchFamily="18" charset="0"/>
                <a:cs typeface="Times New Roman" pitchFamily="18" charset="0"/>
              </a:rPr>
              <a:t>Continuous Sentence Recognition:</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Extend the system from recognizing isolated gestures to continuous sign language sentence translation.</a:t>
            </a:r>
          </a:p>
          <a:p>
            <a:r>
              <a:rPr lang="en-US" sz="2300" b="1" dirty="0">
                <a:latin typeface="Times New Roman" pitchFamily="18" charset="0"/>
                <a:cs typeface="Times New Roman" pitchFamily="18" charset="0"/>
              </a:rPr>
              <a:t>Multilingual Sign Language Support:</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Expand the model to support multiple sign languages such as ISL, ASL, and other regional variations.</a:t>
            </a:r>
          </a:p>
          <a:p>
            <a:r>
              <a:rPr lang="en-US" sz="2300" b="1" dirty="0">
                <a:latin typeface="Times New Roman" pitchFamily="18" charset="0"/>
                <a:cs typeface="Times New Roman" pitchFamily="18" charset="0"/>
              </a:rPr>
              <a:t>Mobile &amp; Edge Deployment:</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Develop lightweight models that can run efficiently on smartphones and embedded devices for wider accessibility.</a:t>
            </a:r>
          </a:p>
          <a:p>
            <a:r>
              <a:rPr lang="en-US" sz="2300" b="1" dirty="0">
                <a:latin typeface="Times New Roman" pitchFamily="18" charset="0"/>
                <a:cs typeface="Times New Roman" pitchFamily="18" charset="0"/>
              </a:rPr>
              <a:t>Integration with AI Assistants:</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Combine the system with </a:t>
            </a:r>
            <a:r>
              <a:rPr lang="en-US" sz="2300" dirty="0" err="1">
                <a:latin typeface="Times New Roman" pitchFamily="18" charset="0"/>
                <a:cs typeface="Times New Roman" pitchFamily="18" charset="0"/>
              </a:rPr>
              <a:t>chatbots</a:t>
            </a:r>
            <a:r>
              <a:rPr lang="en-US" sz="2300" dirty="0">
                <a:latin typeface="Times New Roman" pitchFamily="18" charset="0"/>
                <a:cs typeface="Times New Roman" pitchFamily="18" charset="0"/>
              </a:rPr>
              <a:t> or virtual assistants for real-time interactive communication.</a:t>
            </a:r>
          </a:p>
          <a:p>
            <a:r>
              <a:rPr lang="en-US" sz="2300" b="1" dirty="0">
                <a:latin typeface="Times New Roman" pitchFamily="18" charset="0"/>
                <a:cs typeface="Times New Roman" pitchFamily="18" charset="0"/>
              </a:rPr>
              <a:t>Improved Accuracy with Advanced Models:</a:t>
            </a:r>
            <a:r>
              <a:rPr lang="en-US" sz="2300" dirty="0">
                <a:latin typeface="Times New Roman" pitchFamily="18" charset="0"/>
                <a:cs typeface="Times New Roman" pitchFamily="18" charset="0"/>
              </a:rPr>
              <a:t/>
            </a:r>
            <a:br>
              <a:rPr lang="en-US" sz="2300" dirty="0">
                <a:latin typeface="Times New Roman" pitchFamily="18" charset="0"/>
                <a:cs typeface="Times New Roman" pitchFamily="18" charset="0"/>
              </a:rPr>
            </a:br>
            <a:r>
              <a:rPr lang="en-US" sz="2300" dirty="0">
                <a:latin typeface="Times New Roman" pitchFamily="18" charset="0"/>
                <a:cs typeface="Times New Roman" pitchFamily="18" charset="0"/>
              </a:rPr>
              <a:t>Use advanced architectures like CNN + Transformer or attention-based models to enhance performance and robustness.</a:t>
            </a:r>
          </a:p>
          <a:p>
            <a:endParaRPr lang="en-US" sz="2300" dirty="0">
              <a:latin typeface="Times New Roman" pitchFamily="18" charset="0"/>
              <a:cs typeface="Times New Roman" pitchFamily="18" charset="0"/>
            </a:endParaRPr>
          </a:p>
          <a:p>
            <a:pPr marL="0" indent="0">
              <a:buNone/>
            </a:pPr>
            <a:r>
              <a:rPr lang="en-US" sz="1800" dirty="0"/>
              <a:t/>
            </a:r>
            <a:br>
              <a:rPr lang="en-US" sz="1800" dirty="0"/>
            </a:br>
            <a:endParaRPr lang="en-US" sz="1800" dirty="0"/>
          </a:p>
          <a:p>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spTree>
    <p:extLst>
      <p:ext uri="{BB962C8B-B14F-4D97-AF65-F5344CB8AC3E}">
        <p14:creationId xmlns:p14="http://schemas.microsoft.com/office/powerpoint/2010/main" val="2167424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0867" y="562504"/>
            <a:ext cx="8483600" cy="1325563"/>
          </a:xfrm>
        </p:spPr>
        <p:txBody>
          <a:bodyPr>
            <a:noAutofit/>
          </a:bodyPr>
          <a:lstStyle/>
          <a:p>
            <a:r>
              <a:rPr lang="en-US" sz="4000" dirty="0" smtClean="0"/>
              <a:t>  </a:t>
            </a:r>
            <a:r>
              <a:rPr lang="en-US" sz="4000" dirty="0"/>
              <a:t> </a:t>
            </a:r>
            <a:r>
              <a:rPr lang="en-US" sz="4000" dirty="0" smtClean="0"/>
              <a:t>              </a:t>
            </a:r>
            <a:r>
              <a:rPr lang="en-US" sz="4000" dirty="0" smtClean="0"/>
              <a:t>      </a:t>
            </a:r>
            <a:r>
              <a:rPr lang="en-US" sz="2800" b="1" dirty="0" smtClean="0">
                <a:solidFill>
                  <a:srgbClr val="FF0000"/>
                </a:solidFill>
                <a:latin typeface="Times New Roman" pitchFamily="18" charset="0"/>
                <a:cs typeface="Times New Roman" pitchFamily="18" charset="0"/>
              </a:rPr>
              <a:t>References</a:t>
            </a:r>
            <a:r>
              <a:rPr lang="en-US" sz="2800" b="1" dirty="0">
                <a:solidFill>
                  <a:srgbClr val="FF0000"/>
                </a:solidFill>
                <a:latin typeface="Times New Roman" pitchFamily="18" charset="0"/>
                <a:cs typeface="Times New Roman" pitchFamily="18" charset="0"/>
              </a:rPr>
              <a:t/>
            </a:r>
            <a:br>
              <a:rPr lang="en-US" sz="2800" b="1" dirty="0">
                <a:solidFill>
                  <a:srgbClr val="FF0000"/>
                </a:solidFill>
                <a:latin typeface="Times New Roman" pitchFamily="18" charset="0"/>
                <a:cs typeface="Times New Roman" pitchFamily="18" charset="0"/>
              </a:rPr>
            </a:br>
            <a:endParaRPr lang="en-US" sz="28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53174" y="1762414"/>
            <a:ext cx="10573626" cy="4351338"/>
          </a:xfrm>
        </p:spPr>
        <p:txBody>
          <a:bodyPr>
            <a:normAutofit/>
          </a:bodyPr>
          <a:lstStyle/>
          <a:p>
            <a:r>
              <a:rPr lang="en-US" sz="1900" dirty="0">
                <a:latin typeface="Times New Roman" pitchFamily="18" charset="0"/>
                <a:cs typeface="Times New Roman" pitchFamily="18" charset="0"/>
              </a:rPr>
              <a:t>N. Sreekanth, P. Prachi &amp; K. Sai Kirthana, </a:t>
            </a:r>
            <a:r>
              <a:rPr lang="en-US" sz="1900" i="1" dirty="0">
                <a:latin typeface="Times New Roman" pitchFamily="18" charset="0"/>
                <a:cs typeface="Times New Roman" pitchFamily="18" charset="0"/>
              </a:rPr>
              <a:t>Sign Language Recognition using Convolutional Neural Networks</a:t>
            </a:r>
            <a:r>
              <a:rPr lang="en-US" sz="1900" dirty="0">
                <a:latin typeface="Times New Roman" pitchFamily="18" charset="0"/>
                <a:cs typeface="Times New Roman" pitchFamily="18" charset="0"/>
              </a:rPr>
              <a:t>, </a:t>
            </a:r>
            <a:r>
              <a:rPr lang="en-US" sz="1900" b="1" dirty="0">
                <a:latin typeface="Times New Roman" pitchFamily="18" charset="0"/>
                <a:cs typeface="Times New Roman" pitchFamily="18" charset="0"/>
              </a:rPr>
              <a:t>Journal of Science &amp; Technology</a:t>
            </a:r>
            <a:r>
              <a:rPr lang="en-US" sz="1900" dirty="0">
                <a:latin typeface="Times New Roman" pitchFamily="18" charset="0"/>
                <a:cs typeface="Times New Roman" pitchFamily="18" charset="0"/>
              </a:rPr>
              <a:t>, Vol. 8, No. 7, 2023. </a:t>
            </a:r>
          </a:p>
          <a:p>
            <a:r>
              <a:rPr lang="en-US" sz="1900" dirty="0">
                <a:latin typeface="Times New Roman" pitchFamily="18" charset="0"/>
                <a:cs typeface="Times New Roman" pitchFamily="18" charset="0"/>
              </a:rPr>
              <a:t>G. D. Gayathri et al., </a:t>
            </a:r>
            <a:r>
              <a:rPr lang="en-US" sz="1900" i="1" dirty="0">
                <a:latin typeface="Times New Roman" pitchFamily="18" charset="0"/>
                <a:cs typeface="Times New Roman" pitchFamily="18" charset="0"/>
              </a:rPr>
              <a:t>Sign Language Recognition Using Convolutional Neural Network</a:t>
            </a:r>
            <a:r>
              <a:rPr lang="en-US" sz="1900" dirty="0">
                <a:latin typeface="Times New Roman" pitchFamily="18" charset="0"/>
                <a:cs typeface="Times New Roman" pitchFamily="18" charset="0"/>
              </a:rPr>
              <a:t>, </a:t>
            </a:r>
            <a:r>
              <a:rPr lang="en-US" sz="1900" b="1" dirty="0">
                <a:latin typeface="Times New Roman" pitchFamily="18" charset="0"/>
                <a:cs typeface="Times New Roman" pitchFamily="18" charset="0"/>
              </a:rPr>
              <a:t>International Journal of Intelligent Systems and Applications in Engineering</a:t>
            </a:r>
            <a:r>
              <a:rPr lang="en-US" sz="1900" dirty="0">
                <a:latin typeface="Times New Roman" pitchFamily="18" charset="0"/>
                <a:cs typeface="Times New Roman" pitchFamily="18" charset="0"/>
              </a:rPr>
              <a:t>, Vol. 12, No. 17s, 2024. </a:t>
            </a:r>
          </a:p>
          <a:p>
            <a:r>
              <a:rPr lang="en-US" sz="1900" dirty="0">
                <a:latin typeface="Times New Roman" pitchFamily="18" charset="0"/>
                <a:cs typeface="Times New Roman" pitchFamily="18" charset="0"/>
              </a:rPr>
              <a:t>K. Madhurima &amp; M. Maneesha, </a:t>
            </a:r>
            <a:r>
              <a:rPr lang="en-US" sz="1900" i="1" dirty="0">
                <a:latin typeface="Times New Roman" pitchFamily="18" charset="0"/>
                <a:cs typeface="Times New Roman" pitchFamily="18" charset="0"/>
              </a:rPr>
              <a:t>Sign Language Recognition using CNN and Hand Gesture Tracking</a:t>
            </a:r>
            <a:r>
              <a:rPr lang="en-US" sz="1900" dirty="0">
                <a:latin typeface="Times New Roman" pitchFamily="18" charset="0"/>
                <a:cs typeface="Times New Roman" pitchFamily="18" charset="0"/>
              </a:rPr>
              <a:t>, </a:t>
            </a:r>
            <a:r>
              <a:rPr lang="en-US" sz="1900" b="1" dirty="0">
                <a:latin typeface="Times New Roman" pitchFamily="18" charset="0"/>
                <a:cs typeface="Times New Roman" pitchFamily="18" charset="0"/>
              </a:rPr>
              <a:t>International Journal of Engineering Research and Science &amp; Technology</a:t>
            </a:r>
            <a:r>
              <a:rPr lang="en-US" sz="1900" dirty="0">
                <a:latin typeface="Times New Roman" pitchFamily="18" charset="0"/>
                <a:cs typeface="Times New Roman" pitchFamily="18" charset="0"/>
              </a:rPr>
              <a:t>, 2025. </a:t>
            </a:r>
          </a:p>
          <a:p>
            <a:r>
              <a:rPr lang="en-US" sz="1900" dirty="0">
                <a:latin typeface="Times New Roman" pitchFamily="18" charset="0"/>
                <a:cs typeface="Times New Roman" pitchFamily="18" charset="0"/>
              </a:rPr>
              <a:t>D. Kumari &amp; R. S. Anand, </a:t>
            </a:r>
            <a:r>
              <a:rPr lang="en-US" sz="1900" i="1" dirty="0">
                <a:latin typeface="Times New Roman" pitchFamily="18" charset="0"/>
                <a:cs typeface="Times New Roman" pitchFamily="18" charset="0"/>
              </a:rPr>
              <a:t>Isolated Video-Based Sign Language Recognition Using a Hybrid CNN-LSTM Framework Based on Attention Mechanism</a:t>
            </a:r>
            <a:r>
              <a:rPr lang="en-US" sz="1900" dirty="0">
                <a:latin typeface="Times New Roman" pitchFamily="18" charset="0"/>
                <a:cs typeface="Times New Roman" pitchFamily="18" charset="0"/>
              </a:rPr>
              <a:t>, </a:t>
            </a:r>
            <a:r>
              <a:rPr lang="en-US" sz="1900" b="1" dirty="0">
                <a:latin typeface="Times New Roman" pitchFamily="18" charset="0"/>
                <a:cs typeface="Times New Roman" pitchFamily="18" charset="0"/>
              </a:rPr>
              <a:t>Electronics</a:t>
            </a:r>
            <a:r>
              <a:rPr lang="en-US" sz="1900" dirty="0">
                <a:latin typeface="Times New Roman" pitchFamily="18" charset="0"/>
                <a:cs typeface="Times New Roman" pitchFamily="18" charset="0"/>
              </a:rPr>
              <a:t>, 2024. </a:t>
            </a:r>
          </a:p>
          <a:p>
            <a:r>
              <a:rPr lang="en-US" sz="1900" i="1" dirty="0">
                <a:latin typeface="Times New Roman" pitchFamily="18" charset="0"/>
                <a:cs typeface="Times New Roman" pitchFamily="18" charset="0"/>
              </a:rPr>
              <a:t>A sensing data and deep learning-based sign language recognition approach</a:t>
            </a:r>
            <a:r>
              <a:rPr lang="en-US" sz="1900" dirty="0">
                <a:latin typeface="Times New Roman" pitchFamily="18" charset="0"/>
                <a:cs typeface="Times New Roman" pitchFamily="18" charset="0"/>
              </a:rPr>
              <a:t>, </a:t>
            </a:r>
            <a:r>
              <a:rPr lang="en-US" sz="1900" b="1" dirty="0">
                <a:latin typeface="Times New Roman" pitchFamily="18" charset="0"/>
                <a:cs typeface="Times New Roman" pitchFamily="18" charset="0"/>
              </a:rPr>
              <a:t>Computers and Electrical Engineering</a:t>
            </a:r>
            <a:r>
              <a:rPr lang="en-US" sz="1900" dirty="0">
                <a:latin typeface="Times New Roman" pitchFamily="18" charset="0"/>
                <a:cs typeface="Times New Roman" pitchFamily="18" charset="0"/>
              </a:rPr>
              <a:t>, Vol. 118, Part A, 2024. </a:t>
            </a:r>
          </a:p>
          <a:p>
            <a:endParaRPr lang="en-US" sz="1900" dirty="0">
              <a:latin typeface="Times New Roman" pitchFamily="18" charset="0"/>
              <a:cs typeface="Times New Roman" pitchFamily="18" charset="0"/>
            </a:endParaRPr>
          </a:p>
          <a:p>
            <a:pPr marL="0" indent="0">
              <a:buNone/>
            </a:pPr>
            <a:r>
              <a:rPr lang="en-US" sz="1800" dirty="0"/>
              <a:t/>
            </a:r>
            <a:br>
              <a:rPr lang="en-US" sz="1800" dirty="0"/>
            </a:br>
            <a:endParaRPr lang="en-US" sz="1800" dirty="0"/>
          </a:p>
          <a:p>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spTree>
    <p:extLst>
      <p:ext uri="{BB962C8B-B14F-4D97-AF65-F5344CB8AC3E}">
        <p14:creationId xmlns:p14="http://schemas.microsoft.com/office/powerpoint/2010/main" val="772035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933" y="668866"/>
            <a:ext cx="10591799" cy="566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4733" y="377969"/>
            <a:ext cx="5623982" cy="1325563"/>
          </a:xfrm>
        </p:spPr>
        <p:txBody>
          <a:bodyPr>
            <a:normAutofit/>
          </a:bodyPr>
          <a:lstStyle/>
          <a:p>
            <a:r>
              <a:rPr lang="en-IN" sz="2800" b="1" dirty="0" smtClean="0">
                <a:solidFill>
                  <a:srgbClr val="FF0000"/>
                </a:solidFill>
                <a:latin typeface="Times New Roman" pitchFamily="18" charset="0"/>
                <a:cs typeface="Times New Roman" pitchFamily="18" charset="0"/>
              </a:rPr>
              <a:t>                 ABSTRACT</a:t>
            </a:r>
            <a:endParaRPr lang="en-IN" sz="2800" b="1" dirty="0">
              <a:solidFill>
                <a:srgbClr val="FF0000"/>
              </a:solidFill>
              <a:latin typeface="Times New Roman" pitchFamily="18" charset="0"/>
              <a:cs typeface="Times New Roman" pitchFamily="18" charset="0"/>
            </a:endParaRPr>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10671886" y="378110"/>
            <a:ext cx="1520114" cy="1342884"/>
          </a:xfrm>
          <a:prstGeom prst="rect">
            <a:avLst/>
          </a:prstGeom>
          <a:noFill/>
          <a:ln>
            <a:noFill/>
          </a:ln>
        </p:spPr>
      </p:pic>
      <p:pic>
        <p:nvPicPr>
          <p:cNvPr id="9" name="Picture 8"/>
          <p:cNvPicPr>
            <a:picLocks noChangeAspect="1"/>
          </p:cNvPicPr>
          <p:nvPr/>
        </p:nvPicPr>
        <p:blipFill>
          <a:blip r:embed="rId3"/>
          <a:stretch>
            <a:fillRect/>
          </a:stretch>
        </p:blipFill>
        <p:spPr>
          <a:xfrm>
            <a:off x="174973" y="377969"/>
            <a:ext cx="1133475" cy="1343025"/>
          </a:xfrm>
          <a:prstGeom prst="rect">
            <a:avLst/>
          </a:prstGeom>
        </p:spPr>
      </p:pic>
      <p:sp>
        <p:nvSpPr>
          <p:cNvPr id="10" name="Content Placeholder 9">
            <a:extLst>
              <a:ext uri="{FF2B5EF4-FFF2-40B4-BE49-F238E27FC236}">
                <a16:creationId xmlns:a16="http://schemas.microsoft.com/office/drawing/2014/main" xmlns="" id="{6E51AF90-CB68-F13C-ED38-5369B5096EA7}"/>
              </a:ext>
            </a:extLst>
          </p:cNvPr>
          <p:cNvSpPr txBox="1">
            <a:spLocks noGrp="1"/>
          </p:cNvSpPr>
          <p:nvPr>
            <p:ph idx="1"/>
          </p:nvPr>
        </p:nvSpPr>
        <p:spPr>
          <a:xfrm>
            <a:off x="837481" y="1866396"/>
            <a:ext cx="10033719" cy="3366563"/>
          </a:xfrm>
          <a:prstGeom prst="rect">
            <a:avLst/>
          </a:prstGeom>
          <a:noFill/>
        </p:spPr>
        <p:txBody>
          <a:bodyPr wrap="square" rtlCol="0">
            <a:spAutoFit/>
          </a:bodyPr>
          <a:lstStyle/>
          <a:p>
            <a:pPr marL="0" indent="0">
              <a:lnSpc>
                <a:spcPct val="150000"/>
              </a:lnSpc>
              <a:buNone/>
            </a:pPr>
            <a:r>
              <a:rPr lang="en-US" sz="1800" dirty="0">
                <a:latin typeface="Times New Roman" pitchFamily="18" charset="0"/>
                <a:cs typeface="Times New Roman" pitchFamily="18" charset="0"/>
              </a:rPr>
              <a:t>Vision-based Sign Language Recognition using </a:t>
            </a:r>
            <a:r>
              <a:rPr lang="en-US" sz="1800" b="1" dirty="0">
                <a:latin typeface="Times New Roman" pitchFamily="18" charset="0"/>
                <a:cs typeface="Times New Roman" pitchFamily="18" charset="0"/>
              </a:rPr>
              <a:t>Convolutional Neural Networks (CNN)</a:t>
            </a:r>
            <a:r>
              <a:rPr lang="en-US" sz="1800" dirty="0">
                <a:latin typeface="Times New Roman" pitchFamily="18" charset="0"/>
                <a:cs typeface="Times New Roman" pitchFamily="18" charset="0"/>
              </a:rPr>
              <a:t> is a system that automatically identifies hand gestures from images or live video and converts them into text or speech. In this project, hand gesture images are captured using a camera and preprocessed by resizing and converting them into suitable formats. A CNN model is then trained to learn important features like edges, shapes, and patterns of different signs. The trained model classifies each gesture into its corresponding alphabet or word. This system helps bridge the communication gap between deaf-mute individuals and normal speakers by providing real-time and accurate sign recognition. It is cost-effective, user-friendly, and can be implemented using deep learning techniques for better performance.</a:t>
            </a:r>
            <a:endParaRPr lang="en-IN" sz="1800" dirty="0">
              <a:latin typeface="Times New Roman" pitchFamily="18" charset="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a:t>
            </a:r>
            <a:r>
              <a:rPr lang="en-US" b="1" dirty="0" smtClean="0"/>
              <a:t>   </a:t>
            </a:r>
            <a:r>
              <a:rPr lang="en-US" sz="2800" b="1" dirty="0" smtClean="0">
                <a:solidFill>
                  <a:srgbClr val="FF0000"/>
                </a:solidFill>
                <a:latin typeface="Times New Roman" pitchFamily="18" charset="0"/>
                <a:cs typeface="Times New Roman" pitchFamily="18" charset="0"/>
              </a:rPr>
              <a:t>OBJECTIVES</a:t>
            </a:r>
            <a:endParaRPr lang="en-US" sz="2800" b="1" dirty="0"/>
          </a:p>
        </p:txBody>
      </p:sp>
      <p:sp>
        <p:nvSpPr>
          <p:cNvPr id="3" name="Content Placeholder 2"/>
          <p:cNvSpPr>
            <a:spLocks noGrp="1"/>
          </p:cNvSpPr>
          <p:nvPr>
            <p:ph idx="1"/>
          </p:nvPr>
        </p:nvSpPr>
        <p:spPr/>
        <p:txBody>
          <a:bodyPr>
            <a:normAutofit/>
          </a:bodyPr>
          <a:lstStyle/>
          <a:p>
            <a:pPr algn="just">
              <a:lnSpc>
                <a:spcPct val="150000"/>
              </a:lnSpc>
            </a:pPr>
            <a:r>
              <a:rPr lang="en-US" sz="1800" dirty="0">
                <a:latin typeface="Times New Roman" pitchFamily="18" charset="0"/>
                <a:cs typeface="Times New Roman" pitchFamily="18" charset="0"/>
              </a:rPr>
              <a:t>To develop a vision-based system that captures hand gestures using a camera and processes them for sign language recognition.</a:t>
            </a:r>
          </a:p>
          <a:p>
            <a:pPr algn="just">
              <a:lnSpc>
                <a:spcPct val="150000"/>
              </a:lnSpc>
            </a:pPr>
            <a:r>
              <a:rPr lang="en-US" sz="1800" dirty="0">
                <a:latin typeface="Times New Roman" pitchFamily="18" charset="0"/>
                <a:cs typeface="Times New Roman" pitchFamily="18" charset="0"/>
              </a:rPr>
              <a:t>To design and implement a Convolutional Neural Network (CNN) model for extracting features and accurately classifying sign language gestures.</a:t>
            </a:r>
          </a:p>
          <a:p>
            <a:pPr algn="just">
              <a:lnSpc>
                <a:spcPct val="150000"/>
              </a:lnSpc>
            </a:pPr>
            <a:r>
              <a:rPr lang="en-US" sz="1800" dirty="0">
                <a:latin typeface="Times New Roman" pitchFamily="18" charset="0"/>
                <a:cs typeface="Times New Roman" pitchFamily="18" charset="0"/>
              </a:rPr>
              <a:t>To improve recognition accuracy and performance by applying image preprocessing techniques such as resizing, normalization, and noise reduction.</a:t>
            </a:r>
          </a:p>
          <a:p>
            <a:pPr algn="just">
              <a:lnSpc>
                <a:spcPct val="150000"/>
              </a:lnSpc>
            </a:pPr>
            <a:r>
              <a:rPr lang="en-US" sz="1800" dirty="0">
                <a:latin typeface="Times New Roman" pitchFamily="18" charset="0"/>
                <a:cs typeface="Times New Roman" pitchFamily="18" charset="0"/>
              </a:rPr>
              <a:t>To convert recognized sign gestures into readable text or speech, enabling effective communication between hearing-impaired and normal-hearing individuals.</a:t>
            </a:r>
          </a:p>
          <a:p>
            <a:pPr algn="just">
              <a:lnSpc>
                <a:spcPct val="150000"/>
              </a:lnSpc>
            </a:pPr>
            <a:endParaRPr lang="en-US" dirty="0"/>
          </a:p>
        </p:txBody>
      </p:sp>
      <p:pic>
        <p:nvPicPr>
          <p:cNvPr id="4" name="Picture 3"/>
          <p:cNvPicPr>
            <a:picLocks noChangeAspect="1"/>
          </p:cNvPicPr>
          <p:nvPr/>
        </p:nvPicPr>
        <p:blipFill>
          <a:blip r:embed="rId2"/>
          <a:stretch>
            <a:fillRect/>
          </a:stretch>
        </p:blipFill>
        <p:spPr>
          <a:xfrm>
            <a:off x="174973" y="377969"/>
            <a:ext cx="1133475" cy="1343025"/>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0434819" y="377969"/>
            <a:ext cx="1520114" cy="1342884"/>
          </a:xfrm>
          <a:prstGeom prst="rect">
            <a:avLst/>
          </a:prstGeom>
          <a:noFill/>
          <a:ln>
            <a:noFill/>
          </a:ln>
        </p:spPr>
      </p:pic>
    </p:spTree>
    <p:extLst>
      <p:ext uri="{BB962C8B-B14F-4D97-AF65-F5344CB8AC3E}">
        <p14:creationId xmlns:p14="http://schemas.microsoft.com/office/powerpoint/2010/main" val="3671415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8533" y="395431"/>
            <a:ext cx="9046286" cy="1325563"/>
          </a:xfrm>
        </p:spPr>
        <p:txBody>
          <a:bodyPr/>
          <a:lstStyle/>
          <a:p>
            <a:r>
              <a:rPr lang="en-US" dirty="0" smtClean="0"/>
              <a:t>       </a:t>
            </a:r>
            <a:r>
              <a:rPr lang="en-US" dirty="0" smtClean="0"/>
              <a:t>      </a:t>
            </a:r>
            <a:r>
              <a:rPr lang="en-US" sz="2800" b="1" dirty="0" smtClean="0">
                <a:solidFill>
                  <a:srgbClr val="FF0000"/>
                </a:solidFill>
                <a:latin typeface="Times New Roman" pitchFamily="18" charset="0"/>
                <a:cs typeface="Times New Roman" pitchFamily="18" charset="0"/>
              </a:rPr>
              <a:t>PROBLEM </a:t>
            </a:r>
            <a:r>
              <a:rPr lang="en-US" sz="2800" b="1" dirty="0" smtClean="0">
                <a:solidFill>
                  <a:srgbClr val="FF0000"/>
                </a:solidFill>
                <a:latin typeface="Times New Roman" pitchFamily="18" charset="0"/>
                <a:cs typeface="Times New Roman" pitchFamily="18" charset="0"/>
              </a:rPr>
              <a:t>STATEMENT</a:t>
            </a:r>
            <a:endParaRPr lang="en-US" sz="28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889000" y="2054225"/>
            <a:ext cx="10515600" cy="4351338"/>
          </a:xfrm>
        </p:spPr>
        <p:txBody>
          <a:bodyPr>
            <a:normAutofit/>
          </a:bodyPr>
          <a:lstStyle/>
          <a:p>
            <a:pPr algn="just">
              <a:lnSpc>
                <a:spcPct val="150000"/>
              </a:lnSpc>
            </a:pPr>
            <a:r>
              <a:rPr lang="en-US" sz="1800" b="1" dirty="0">
                <a:latin typeface="Times New Roman" pitchFamily="18" charset="0"/>
                <a:cs typeface="Times New Roman" pitchFamily="18" charset="0"/>
              </a:rPr>
              <a:t>Communication Gap:</a:t>
            </a:r>
            <a:r>
              <a:rPr lang="en-US" sz="1800" dirty="0">
                <a:latin typeface="Times New Roman" pitchFamily="18" charset="0"/>
                <a:cs typeface="Times New Roman" pitchFamily="18" charset="0"/>
              </a:rPr>
              <a:t> Hearing-impaired individuals face difficulties communicating with people who do not understand sign language.</a:t>
            </a:r>
          </a:p>
          <a:p>
            <a:pPr algn="just">
              <a:lnSpc>
                <a:spcPct val="150000"/>
              </a:lnSpc>
            </a:pPr>
            <a:r>
              <a:rPr lang="en-US" sz="1800" b="1" dirty="0">
                <a:latin typeface="Times New Roman" pitchFamily="18" charset="0"/>
                <a:cs typeface="Times New Roman" pitchFamily="18" charset="0"/>
              </a:rPr>
              <a:t>Lack of Real-Time Systems:</a:t>
            </a:r>
            <a:r>
              <a:rPr lang="en-US" sz="1800" dirty="0">
                <a:latin typeface="Times New Roman" pitchFamily="18" charset="0"/>
                <a:cs typeface="Times New Roman" pitchFamily="18" charset="0"/>
              </a:rPr>
              <a:t> Existing systems are not fully accurate, real-time, or easily accessible for daily use.</a:t>
            </a:r>
          </a:p>
          <a:p>
            <a:pPr algn="just">
              <a:lnSpc>
                <a:spcPct val="150000"/>
              </a:lnSpc>
            </a:pPr>
            <a:r>
              <a:rPr lang="en-US" sz="1800" b="1" dirty="0">
                <a:latin typeface="Times New Roman" pitchFamily="18" charset="0"/>
                <a:cs typeface="Times New Roman" pitchFamily="18" charset="0"/>
              </a:rPr>
              <a:t>Manual Dependency:</a:t>
            </a:r>
            <a:r>
              <a:rPr lang="en-US" sz="1800" dirty="0">
                <a:latin typeface="Times New Roman" pitchFamily="18" charset="0"/>
                <a:cs typeface="Times New Roman" pitchFamily="18" charset="0"/>
              </a:rPr>
              <a:t> Communication often depends on human interpreters, which may not always be available.</a:t>
            </a:r>
          </a:p>
          <a:p>
            <a:pPr algn="just">
              <a:lnSpc>
                <a:spcPct val="150000"/>
              </a:lnSpc>
            </a:pPr>
            <a:r>
              <a:rPr lang="en-US" sz="1800" b="1" dirty="0">
                <a:latin typeface="Times New Roman" pitchFamily="18" charset="0"/>
                <a:cs typeface="Times New Roman" pitchFamily="18" charset="0"/>
              </a:rPr>
              <a:t>Need for Automation:</a:t>
            </a:r>
            <a:r>
              <a:rPr lang="en-US" sz="1800" dirty="0">
                <a:latin typeface="Times New Roman" pitchFamily="18" charset="0"/>
                <a:cs typeface="Times New Roman" pitchFamily="18" charset="0"/>
              </a:rPr>
              <a:t> There is a need to develop a vision-based automated system using CNN to recognize sign language gestures and convert them into text or speech efficiently.</a:t>
            </a:r>
          </a:p>
          <a:p>
            <a:pPr marL="0" indent="0" algn="just">
              <a:lnSpc>
                <a:spcPct val="150000"/>
              </a:lnSpc>
              <a:buNone/>
            </a:pP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174973" y="377969"/>
            <a:ext cx="1133475" cy="1343025"/>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0434819" y="377969"/>
            <a:ext cx="1520114" cy="1342884"/>
          </a:xfrm>
          <a:prstGeom prst="rect">
            <a:avLst/>
          </a:prstGeom>
          <a:noFill/>
          <a:ln>
            <a:noFill/>
          </a:ln>
        </p:spPr>
      </p:pic>
    </p:spTree>
    <p:extLst>
      <p:ext uri="{BB962C8B-B14F-4D97-AF65-F5344CB8AC3E}">
        <p14:creationId xmlns:p14="http://schemas.microsoft.com/office/powerpoint/2010/main" val="1943452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itchFamily="18" charset="0"/>
                <a:cs typeface="Times New Roman" pitchFamily="18" charset="0"/>
              </a:rPr>
              <a:t>            </a:t>
            </a:r>
            <a:r>
              <a:rPr lang="en-US" dirty="0" smtClean="0">
                <a:solidFill>
                  <a:srgbClr val="FF0000"/>
                </a:solidFill>
                <a:latin typeface="Times New Roman" pitchFamily="18" charset="0"/>
                <a:cs typeface="Times New Roman" pitchFamily="18" charset="0"/>
              </a:rPr>
              <a:t>          </a:t>
            </a:r>
            <a:r>
              <a:rPr lang="en-US" sz="2800" b="1" dirty="0" smtClean="0">
                <a:solidFill>
                  <a:srgbClr val="FF0000"/>
                </a:solidFill>
                <a:latin typeface="Times New Roman" pitchFamily="18" charset="0"/>
                <a:cs typeface="Times New Roman" pitchFamily="18" charset="0"/>
              </a:rPr>
              <a:t>PROPOSED </a:t>
            </a:r>
            <a:r>
              <a:rPr lang="en-US" sz="2800" b="1" dirty="0" smtClean="0">
                <a:solidFill>
                  <a:srgbClr val="FF0000"/>
                </a:solidFill>
                <a:latin typeface="Times New Roman" pitchFamily="18" charset="0"/>
                <a:cs typeface="Times New Roman" pitchFamily="18" charset="0"/>
              </a:rPr>
              <a:t>METHOD</a:t>
            </a:r>
            <a:endParaRPr lang="en-US" sz="28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448736" y="1837267"/>
            <a:ext cx="10515600" cy="4658399"/>
          </a:xfrm>
        </p:spPr>
        <p:txBody>
          <a:bodyPr>
            <a:noAutofit/>
          </a:bodyPr>
          <a:lstStyle/>
          <a:p>
            <a:pPr marL="0" indent="0" algn="ctr">
              <a:buNone/>
            </a:pPr>
            <a:r>
              <a:rPr lang="en-US" sz="1600" b="1" dirty="0" smtClean="0">
                <a:latin typeface="Times New Roman" pitchFamily="18" charset="0"/>
                <a:cs typeface="Times New Roman" pitchFamily="18" charset="0"/>
              </a:rPr>
              <a:t>Collect </a:t>
            </a:r>
            <a:r>
              <a:rPr lang="en-US" sz="1600" b="1" dirty="0">
                <a:latin typeface="Times New Roman" pitchFamily="18" charset="0"/>
                <a:cs typeface="Times New Roman" pitchFamily="18" charset="0"/>
              </a:rPr>
              <a:t>Gesture Images (Dataset)</a:t>
            </a:r>
          </a:p>
          <a:p>
            <a:pPr marL="0" indent="0" algn="ctr">
              <a:buNone/>
            </a:pPr>
            <a:r>
              <a:rPr lang="en-US" sz="1600" b="1" dirty="0">
                <a:latin typeface="Times New Roman" pitchFamily="18" charset="0"/>
                <a:cs typeface="Times New Roman" pitchFamily="18" charset="0"/>
              </a:rPr>
              <a:t>   ↓</a:t>
            </a:r>
          </a:p>
          <a:p>
            <a:pPr marL="0" indent="0" algn="ctr">
              <a:buNone/>
            </a:pPr>
            <a:r>
              <a:rPr lang="en-US" sz="1600" b="1" dirty="0">
                <a:latin typeface="Times New Roman" pitchFamily="18" charset="0"/>
                <a:cs typeface="Times New Roman" pitchFamily="18" charset="0"/>
              </a:rPr>
              <a:t>Preprocess Images</a:t>
            </a:r>
          </a:p>
          <a:p>
            <a:pPr marL="0" indent="0" algn="ctr">
              <a:buNone/>
            </a:pPr>
            <a:r>
              <a:rPr lang="en-US" sz="1600" b="1" dirty="0">
                <a:latin typeface="Times New Roman" pitchFamily="18" charset="0"/>
                <a:cs typeface="Times New Roman" pitchFamily="18" charset="0"/>
              </a:rPr>
              <a:t>(Resize, Normalize)</a:t>
            </a:r>
          </a:p>
          <a:p>
            <a:pPr marL="0" indent="0" algn="ctr">
              <a:buNone/>
            </a:pPr>
            <a:r>
              <a:rPr lang="en-US" sz="1600" b="1" dirty="0">
                <a:latin typeface="Times New Roman" pitchFamily="18" charset="0"/>
                <a:cs typeface="Times New Roman" pitchFamily="18" charset="0"/>
              </a:rPr>
              <a:t>   ↓</a:t>
            </a:r>
          </a:p>
          <a:p>
            <a:pPr marL="0" indent="0" algn="ctr">
              <a:buNone/>
            </a:pPr>
            <a:r>
              <a:rPr lang="en-US" sz="1600" b="1" dirty="0">
                <a:latin typeface="Times New Roman" pitchFamily="18" charset="0"/>
                <a:cs typeface="Times New Roman" pitchFamily="18" charset="0"/>
              </a:rPr>
              <a:t>Build &amp; Train CNN Model</a:t>
            </a:r>
          </a:p>
          <a:p>
            <a:pPr marL="0" indent="0" algn="ctr">
              <a:buNone/>
            </a:pPr>
            <a:r>
              <a:rPr lang="en-US" sz="1600" b="1" dirty="0">
                <a:latin typeface="Times New Roman" pitchFamily="18" charset="0"/>
                <a:cs typeface="Times New Roman" pitchFamily="18" charset="0"/>
              </a:rPr>
              <a:t>(Convolution, Pooling, Dense)</a:t>
            </a:r>
          </a:p>
          <a:p>
            <a:pPr marL="0" indent="0" algn="ctr">
              <a:buNone/>
            </a:pPr>
            <a:r>
              <a:rPr lang="en-US" sz="1600" b="1" dirty="0">
                <a:latin typeface="Times New Roman" pitchFamily="18" charset="0"/>
                <a:cs typeface="Times New Roman" pitchFamily="18" charset="0"/>
              </a:rPr>
              <a:t>   ↓</a:t>
            </a:r>
          </a:p>
          <a:p>
            <a:pPr marL="0" indent="0" algn="ctr">
              <a:buNone/>
            </a:pPr>
            <a:r>
              <a:rPr lang="en-US" sz="1600" b="1" dirty="0">
                <a:latin typeface="Times New Roman" pitchFamily="18" charset="0"/>
                <a:cs typeface="Times New Roman" pitchFamily="18" charset="0"/>
              </a:rPr>
              <a:t>Capture Live Gesture (Webcam)</a:t>
            </a:r>
          </a:p>
          <a:p>
            <a:pPr marL="0" indent="0" algn="ctr">
              <a:buNone/>
            </a:pPr>
            <a:r>
              <a:rPr lang="en-US" sz="1600" b="1" dirty="0">
                <a:latin typeface="Times New Roman" pitchFamily="18" charset="0"/>
                <a:cs typeface="Times New Roman" pitchFamily="18" charset="0"/>
              </a:rPr>
              <a:t>   ↓</a:t>
            </a:r>
          </a:p>
          <a:p>
            <a:pPr marL="0" indent="0" algn="ctr">
              <a:buNone/>
            </a:pPr>
            <a:r>
              <a:rPr lang="en-US" sz="1600" b="1" dirty="0">
                <a:latin typeface="Times New Roman" pitchFamily="18" charset="0"/>
                <a:cs typeface="Times New Roman" pitchFamily="18" charset="0"/>
              </a:rPr>
              <a:t>Predict Gesture using CNN</a:t>
            </a:r>
          </a:p>
          <a:p>
            <a:pPr marL="0" indent="0" algn="ctr">
              <a:buNone/>
            </a:pPr>
            <a:r>
              <a:rPr lang="en-US" sz="1600" b="1" dirty="0">
                <a:latin typeface="Times New Roman" pitchFamily="18" charset="0"/>
                <a:cs typeface="Times New Roman" pitchFamily="18" charset="0"/>
              </a:rPr>
              <a:t>   ↓</a:t>
            </a:r>
          </a:p>
          <a:p>
            <a:pPr marL="0" indent="0" algn="ctr">
              <a:buNone/>
            </a:pPr>
            <a:r>
              <a:rPr lang="en-US" sz="1600" b="1" dirty="0">
                <a:latin typeface="Times New Roman" pitchFamily="18" charset="0"/>
                <a:cs typeface="Times New Roman" pitchFamily="18" charset="0"/>
              </a:rPr>
              <a:t>Display Text / Speech Output</a:t>
            </a:r>
          </a:p>
          <a:p>
            <a:pPr marL="0" indent="0" algn="ctr">
              <a:buNone/>
            </a:pPr>
            <a:r>
              <a:rPr lang="en-US" sz="1600" b="1" dirty="0">
                <a:latin typeface="Times New Roman" pitchFamily="18" charset="0"/>
                <a:cs typeface="Times New Roman" pitchFamily="18" charset="0"/>
              </a:rPr>
              <a:t>   </a:t>
            </a:r>
          </a:p>
          <a:p>
            <a:pPr marL="0" indent="0" algn="ctr">
              <a:buNone/>
            </a:pPr>
            <a:endParaRPr lang="en-US" sz="1600" b="1"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174973" y="377969"/>
            <a:ext cx="1133475" cy="1343025"/>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rcRect/>
          <a:stretch>
            <a:fillRect/>
          </a:stretch>
        </p:blipFill>
        <p:spPr bwMode="auto">
          <a:xfrm>
            <a:off x="10434819" y="377969"/>
            <a:ext cx="1520114" cy="1342884"/>
          </a:xfrm>
          <a:prstGeom prst="rect">
            <a:avLst/>
          </a:prstGeom>
          <a:noFill/>
          <a:ln>
            <a:noFill/>
          </a:ln>
        </p:spPr>
      </p:pic>
    </p:spTree>
    <p:extLst>
      <p:ext uri="{BB962C8B-B14F-4D97-AF65-F5344CB8AC3E}">
        <p14:creationId xmlns:p14="http://schemas.microsoft.com/office/powerpoint/2010/main" val="21517538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itchFamily="18" charset="0"/>
                <a:cs typeface="Times New Roman" pitchFamily="18" charset="0"/>
              </a:rPr>
              <a:t>            </a:t>
            </a:r>
            <a:r>
              <a:rPr lang="en-US" dirty="0" smtClean="0">
                <a:solidFill>
                  <a:srgbClr val="FF0000"/>
                </a:solidFill>
                <a:latin typeface="Times New Roman" pitchFamily="18" charset="0"/>
                <a:cs typeface="Times New Roman" pitchFamily="18" charset="0"/>
              </a:rPr>
              <a:t>            </a:t>
            </a:r>
            <a:r>
              <a:rPr lang="en-US" sz="2800" b="1" dirty="0" smtClean="0">
                <a:solidFill>
                  <a:srgbClr val="FF0000"/>
                </a:solidFill>
                <a:latin typeface="Times New Roman" pitchFamily="18" charset="0"/>
                <a:cs typeface="Times New Roman" pitchFamily="18" charset="0"/>
              </a:rPr>
              <a:t>Literature Review</a:t>
            </a:r>
            <a:endParaRPr lang="en-US" sz="2800" b="1" dirty="0">
              <a:solidFill>
                <a:srgbClr val="FF0000"/>
              </a:solidFill>
              <a:latin typeface="Times New Roman" pitchFamily="18" charset="0"/>
              <a:cs typeface="Times New Roman" pitchFamily="18" charset="0"/>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22422565"/>
              </p:ext>
            </p:extLst>
          </p:nvPr>
        </p:nvGraphicFramePr>
        <p:xfrm>
          <a:off x="174972" y="1720850"/>
          <a:ext cx="11839228" cy="4962933"/>
        </p:xfrm>
        <a:graphic>
          <a:graphicData uri="http://schemas.openxmlformats.org/drawingml/2006/table">
            <a:tbl>
              <a:tblPr firstRow="1" bandRow="1">
                <a:tableStyleId>{5C22544A-7EE6-4342-B048-85BDC9FD1C3A}</a:tableStyleId>
              </a:tblPr>
              <a:tblGrid>
                <a:gridCol w="2959807"/>
                <a:gridCol w="2959807"/>
                <a:gridCol w="2959807"/>
                <a:gridCol w="2959807"/>
              </a:tblGrid>
              <a:tr h="756693">
                <a:tc>
                  <a:txBody>
                    <a:bodyPr/>
                    <a:lstStyle/>
                    <a:p>
                      <a:r>
                        <a:rPr lang="en-US" b="1" dirty="0"/>
                        <a:t>Study / Year</a:t>
                      </a:r>
                      <a:endParaRPr lang="en-US" dirty="0"/>
                    </a:p>
                  </a:txBody>
                  <a:tcPr anchor="ctr"/>
                </a:tc>
                <a:tc>
                  <a:txBody>
                    <a:bodyPr/>
                    <a:lstStyle/>
                    <a:p>
                      <a:r>
                        <a:rPr lang="en-US" b="1"/>
                        <a:t>Method Used</a:t>
                      </a:r>
                      <a:endParaRPr lang="en-US"/>
                    </a:p>
                  </a:txBody>
                  <a:tcPr anchor="ctr"/>
                </a:tc>
                <a:tc>
                  <a:txBody>
                    <a:bodyPr/>
                    <a:lstStyle/>
                    <a:p>
                      <a:r>
                        <a:rPr lang="en-US" b="1"/>
                        <a:t>Advantages</a:t>
                      </a:r>
                      <a:endParaRPr lang="en-US"/>
                    </a:p>
                  </a:txBody>
                  <a:tcPr anchor="ctr"/>
                </a:tc>
                <a:tc>
                  <a:txBody>
                    <a:bodyPr/>
                    <a:lstStyle/>
                    <a:p>
                      <a:r>
                        <a:rPr lang="en-US" b="1"/>
                        <a:t>Disadvantages</a:t>
                      </a:r>
                      <a:endParaRPr lang="en-US"/>
                    </a:p>
                  </a:txBody>
                  <a:tcPr anchor="ctr"/>
                </a:tc>
              </a:tr>
              <a:tr h="889694">
                <a:tc>
                  <a:txBody>
                    <a:bodyPr/>
                    <a:lstStyle/>
                    <a:p>
                      <a:r>
                        <a:rPr lang="en-US"/>
                        <a:t>CNN-Based Sign Language Recognition (2023)</a:t>
                      </a:r>
                    </a:p>
                  </a:txBody>
                  <a:tcPr anchor="ctr"/>
                </a:tc>
                <a:tc>
                  <a:txBody>
                    <a:bodyPr/>
                    <a:lstStyle/>
                    <a:p>
                      <a:r>
                        <a:rPr lang="en-US"/>
                        <a:t>Convolutional Neural Network with preprocessing</a:t>
                      </a:r>
                    </a:p>
                  </a:txBody>
                  <a:tcPr anchor="ctr"/>
                </a:tc>
                <a:tc>
                  <a:txBody>
                    <a:bodyPr/>
                    <a:lstStyle/>
                    <a:p>
                      <a:r>
                        <a:rPr lang="en-US"/>
                        <a:t>Good accuracy for static hand gestures. Simple and easy to implement.</a:t>
                      </a:r>
                    </a:p>
                  </a:txBody>
                  <a:tcPr anchor="ctr"/>
                </a:tc>
                <a:tc>
                  <a:txBody>
                    <a:bodyPr/>
                    <a:lstStyle/>
                    <a:p>
                      <a:r>
                        <a:rPr lang="en-US"/>
                        <a:t>Limited to isolated signs. Sensitive to background noise.</a:t>
                      </a:r>
                    </a:p>
                  </a:txBody>
                  <a:tcPr anchor="ctr"/>
                </a:tc>
              </a:tr>
              <a:tr h="1156602">
                <a:tc>
                  <a:txBody>
                    <a:bodyPr/>
                    <a:lstStyle/>
                    <a:p>
                      <a:r>
                        <a:rPr lang="en-US"/>
                        <a:t>CNN + LSTM Model (2024)</a:t>
                      </a:r>
                    </a:p>
                  </a:txBody>
                  <a:tcPr anchor="ctr"/>
                </a:tc>
                <a:tc>
                  <a:txBody>
                    <a:bodyPr/>
                    <a:lstStyle/>
                    <a:p>
                      <a:r>
                        <a:rPr lang="en-US"/>
                        <a:t>CNN for feature extraction and LSTM for sequence learning</a:t>
                      </a:r>
                    </a:p>
                  </a:txBody>
                  <a:tcPr anchor="ctr"/>
                </a:tc>
                <a:tc>
                  <a:txBody>
                    <a:bodyPr/>
                    <a:lstStyle/>
                    <a:p>
                      <a:r>
                        <a:rPr lang="en-US" dirty="0"/>
                        <a:t>Recognizes dynamic gestures. Captures temporal information effectively.</a:t>
                      </a:r>
                    </a:p>
                  </a:txBody>
                  <a:tcPr anchor="ctr"/>
                </a:tc>
                <a:tc>
                  <a:txBody>
                    <a:bodyPr/>
                    <a:lstStyle/>
                    <a:p>
                      <a:r>
                        <a:rPr lang="en-US"/>
                        <a:t>Requires large datasets. Higher computational complexity.</a:t>
                      </a:r>
                    </a:p>
                  </a:txBody>
                  <a:tcPr anchor="ctr"/>
                </a:tc>
              </a:tr>
              <a:tr h="1156602">
                <a:tc>
                  <a:txBody>
                    <a:bodyPr/>
                    <a:lstStyle/>
                    <a:p>
                      <a:r>
                        <a:rPr lang="en-US"/>
                        <a:t>MobileNetV2-Based Model (2024)</a:t>
                      </a:r>
                    </a:p>
                  </a:txBody>
                  <a:tcPr anchor="ctr"/>
                </a:tc>
                <a:tc>
                  <a:txBody>
                    <a:bodyPr/>
                    <a:lstStyle/>
                    <a:p>
                      <a:r>
                        <a:rPr lang="en-US"/>
                        <a:t>Lightweight CNN using transfer learning</a:t>
                      </a:r>
                    </a:p>
                  </a:txBody>
                  <a:tcPr anchor="ctr"/>
                </a:tc>
                <a:tc>
                  <a:txBody>
                    <a:bodyPr/>
                    <a:lstStyle/>
                    <a:p>
                      <a:r>
                        <a:rPr lang="en-US"/>
                        <a:t>Suitable for real-time and mobile applications. Faster processing speed.</a:t>
                      </a:r>
                    </a:p>
                  </a:txBody>
                  <a:tcPr anchor="ctr"/>
                </a:tc>
                <a:tc>
                  <a:txBody>
                    <a:bodyPr/>
                    <a:lstStyle/>
                    <a:p>
                      <a:r>
                        <a:rPr lang="en-US" dirty="0"/>
                        <a:t>Slightly lower accuracy compared to deep models. Performance affected by lighting conditions.</a:t>
                      </a:r>
                    </a:p>
                  </a:txBody>
                  <a:tcPr anchor="ctr"/>
                </a:tc>
              </a:tr>
              <a:tr h="889694">
                <a:tc>
                  <a:txBody>
                    <a:bodyPr/>
                    <a:lstStyle/>
                    <a:p>
                      <a:r>
                        <a:rPr lang="en-US" dirty="0"/>
                        <a:t>3D-CNN Model (2025)</a:t>
                      </a:r>
                    </a:p>
                  </a:txBody>
                  <a:tcPr anchor="ctr"/>
                </a:tc>
                <a:tc>
                  <a:txBody>
                    <a:bodyPr/>
                    <a:lstStyle/>
                    <a:p>
                      <a:r>
                        <a:rPr lang="en-US" dirty="0" smtClean="0"/>
                        <a:t>3D Convolutional Neural Network for video-based recognition</a:t>
                      </a:r>
                      <a:endParaRPr lang="en-US" dirty="0"/>
                    </a:p>
                  </a:txBody>
                  <a:tcPr/>
                </a:tc>
                <a:tc>
                  <a:txBody>
                    <a:bodyPr/>
                    <a:lstStyle/>
                    <a:p>
                      <a:r>
                        <a:rPr lang="en-US" dirty="0" smtClean="0"/>
                        <a:t>Captures spatial and temporal features.</a:t>
                      </a:r>
                      <a:endParaRPr lang="en-US" dirty="0"/>
                    </a:p>
                  </a:txBody>
                  <a:tcPr/>
                </a:tc>
                <a:tc>
                  <a:txBody>
                    <a:bodyPr/>
                    <a:lstStyle/>
                    <a:p>
                      <a:r>
                        <a:rPr lang="en-US" dirty="0" smtClean="0"/>
                        <a:t>High memory usage. Needs powerful hardware and longer training time.</a:t>
                      </a:r>
                      <a:endParaRPr lang="en-US" dirty="0"/>
                    </a:p>
                  </a:txBody>
                  <a:tcPr/>
                </a:tc>
              </a:tr>
            </a:tbl>
          </a:graphicData>
        </a:graphic>
      </p:graphicFrame>
      <p:pic>
        <p:nvPicPr>
          <p:cNvPr id="4" name="Picture 3"/>
          <p:cNvPicPr>
            <a:picLocks noChangeAspect="1"/>
          </p:cNvPicPr>
          <p:nvPr/>
        </p:nvPicPr>
        <p:blipFill>
          <a:blip r:embed="rId2"/>
          <a:stretch>
            <a:fillRect/>
          </a:stretch>
        </p:blipFill>
        <p:spPr>
          <a:xfrm>
            <a:off x="174973" y="377969"/>
            <a:ext cx="1133475" cy="1343025"/>
          </a:xfrm>
          <a:prstGeom prst="rect">
            <a:avLst/>
          </a:prstGeom>
        </p:spPr>
      </p:pic>
      <p:pic>
        <p:nvPicPr>
          <p:cNvPr id="6" name="Picture 5"/>
          <p:cNvPicPr/>
          <p:nvPr/>
        </p:nvPicPr>
        <p:blipFill>
          <a:blip r:embed="rId3">
            <a:extLst>
              <a:ext uri="{28A0092B-C50C-407E-A947-70E740481C1C}">
                <a14:useLocalDpi xmlns:a14="http://schemas.microsoft.com/office/drawing/2010/main" val="0"/>
              </a:ext>
            </a:extLst>
          </a:blip>
          <a:srcRect/>
          <a:stretch>
            <a:fillRect/>
          </a:stretch>
        </p:blipFill>
        <p:spPr bwMode="auto">
          <a:xfrm>
            <a:off x="10434819" y="377969"/>
            <a:ext cx="1520114" cy="1342884"/>
          </a:xfrm>
          <a:prstGeom prst="rect">
            <a:avLst/>
          </a:prstGeom>
          <a:noFill/>
          <a:ln>
            <a:noFill/>
          </a:ln>
        </p:spPr>
      </p:pic>
    </p:spTree>
    <p:extLst>
      <p:ext uri="{BB962C8B-B14F-4D97-AF65-F5344CB8AC3E}">
        <p14:creationId xmlns:p14="http://schemas.microsoft.com/office/powerpoint/2010/main" val="27717946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912" y="80934"/>
            <a:ext cx="9659030" cy="1325880"/>
          </a:xfrm>
        </p:spPr>
        <p:txBody>
          <a:bodyPr>
            <a:normAutofit/>
          </a:bodyPr>
          <a:lstStyle/>
          <a:p>
            <a:r>
              <a:rPr lang="en-IN" sz="3600" b="1" dirty="0" smtClean="0">
                <a:solidFill>
                  <a:srgbClr val="FF0000"/>
                </a:solidFill>
                <a:latin typeface="Times New Roman" pitchFamily="18" charset="0"/>
                <a:cs typeface="Times New Roman" pitchFamily="18" charset="0"/>
              </a:rPr>
              <a:t>              </a:t>
            </a:r>
            <a:r>
              <a:rPr lang="en-IN" sz="3600" b="1" dirty="0" smtClean="0">
                <a:solidFill>
                  <a:srgbClr val="FF0000"/>
                </a:solidFill>
                <a:latin typeface="Times New Roman" pitchFamily="18" charset="0"/>
                <a:cs typeface="Times New Roman" pitchFamily="18" charset="0"/>
              </a:rPr>
              <a:t>        </a:t>
            </a:r>
            <a:r>
              <a:rPr lang="en-IN" sz="2800" b="1" dirty="0" smtClean="0">
                <a:solidFill>
                  <a:srgbClr val="FF0000"/>
                </a:solidFill>
                <a:latin typeface="Times New Roman" pitchFamily="18" charset="0"/>
                <a:cs typeface="Times New Roman" pitchFamily="18" charset="0"/>
              </a:rPr>
              <a:t>System</a:t>
            </a:r>
            <a:r>
              <a:rPr lang="en-IN" sz="4000" b="1" dirty="0" smtClean="0">
                <a:solidFill>
                  <a:srgbClr val="FF0000"/>
                </a:solidFill>
                <a:latin typeface="Times New Roman" pitchFamily="18" charset="0"/>
                <a:cs typeface="Times New Roman" pitchFamily="18" charset="0"/>
              </a:rPr>
              <a:t> </a:t>
            </a:r>
            <a:r>
              <a:rPr lang="en-IN" sz="2800" b="1" dirty="0" smtClean="0">
                <a:solidFill>
                  <a:srgbClr val="FF0000"/>
                </a:solidFill>
                <a:latin typeface="Times New Roman" pitchFamily="18" charset="0"/>
                <a:cs typeface="Times New Roman" pitchFamily="18" charset="0"/>
              </a:rPr>
              <a:t>Architecture</a:t>
            </a:r>
            <a:endParaRPr lang="en-US" altLang="en-IN" sz="28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60894" y="1504364"/>
            <a:ext cx="11616238" cy="4532487"/>
          </a:xfrm>
        </p:spPr>
        <p:txBody>
          <a:bodyPr>
            <a:noAutofit/>
          </a:bodyPr>
          <a:lstStyle/>
          <a:p>
            <a:pPr marL="0" indent="0" algn="ctr">
              <a:buNone/>
            </a:pPr>
            <a:endParaRPr lang="en-US" sz="1400" dirty="0"/>
          </a:p>
          <a:p>
            <a:pPr marL="0" indent="0" algn="ctr">
              <a:buNone/>
            </a:pPr>
            <a:endParaRPr lang="en-US" sz="1400" dirty="0">
              <a:latin typeface="Times New Roman" pitchFamily="18" charset="0"/>
              <a:cs typeface="Times New Roman" pitchFamily="18" charset="0"/>
            </a:endParaRPr>
          </a:p>
          <a:p>
            <a:pPr marL="0" indent="0" algn="ctr">
              <a:buNone/>
            </a:pPr>
            <a:endParaRPr lang="en-US" sz="2000" b="1" dirty="0">
              <a:latin typeface="Times" panose="02020603050405020304" pitchFamily="18" charset="0"/>
              <a:cs typeface="Times" panose="02020603050405020304" pitchFamily="18" charset="0"/>
            </a:endParaRPr>
          </a:p>
          <a:p>
            <a:pPr marL="0" indent="0" algn="ctr">
              <a:buNone/>
            </a:pPr>
            <a:endParaRPr lang="en-US" sz="2000" b="1" dirty="0" smtClean="0">
              <a:latin typeface="Times" panose="02020603050405020304" pitchFamily="18" charset="0"/>
              <a:cs typeface="Times" panose="02020603050405020304" pitchFamily="18" charset="0"/>
            </a:endParaRPr>
          </a:p>
          <a:p>
            <a:pPr marL="0" indent="0" algn="ctr">
              <a:buNone/>
            </a:pPr>
            <a:endParaRPr lang="en-US" sz="2000" b="1" dirty="0">
              <a:latin typeface="Times" panose="02020603050405020304" pitchFamily="18" charset="0"/>
              <a:cs typeface="Times" panose="02020603050405020304" pitchFamily="18" charset="0"/>
            </a:endParaRPr>
          </a:p>
          <a:p>
            <a:pPr marL="0" indent="0">
              <a:buNone/>
            </a:pPr>
            <a:endParaRPr lang="en-US" sz="1400" dirty="0">
              <a:latin typeface="Times New Roman" pitchFamily="18" charset="0"/>
              <a:cs typeface="Times New Roman" pitchFamily="18" charset="0"/>
            </a:endParaRPr>
          </a:p>
          <a:p>
            <a:pPr marL="0" indent="0" algn="ctr">
              <a:buNone/>
            </a:pPr>
            <a:endParaRPr lang="en-US" sz="2000" dirty="0" smtClean="0">
              <a:latin typeface="Times" panose="02020603050405020304" pitchFamily="18" charset="0"/>
              <a:cs typeface="Times" panose="02020603050405020304" pitchFamily="18" charset="0"/>
            </a:endParaRPr>
          </a:p>
          <a:p>
            <a:pPr marL="0" indent="0" algn="just">
              <a:buNone/>
            </a:pPr>
            <a:endParaRPr lang="en-US" sz="2000" dirty="0" smtClean="0">
              <a:latin typeface="Times" panose="02020603050405020304" pitchFamily="18" charset="0"/>
              <a:cs typeface="Times" panose="02020603050405020304" pitchFamily="18" charset="0"/>
            </a:endParaRPr>
          </a:p>
          <a:p>
            <a:pPr marL="0" indent="0" algn="just">
              <a:buNone/>
            </a:pPr>
            <a:endParaRPr lang="en-US" sz="2000" dirty="0">
              <a:latin typeface="Times" panose="02020603050405020304" pitchFamily="18" charset="0"/>
              <a:cs typeface="Times" panose="02020603050405020304" pitchFamily="18" charset="0"/>
            </a:endParaRPr>
          </a:p>
        </p:txBody>
      </p:sp>
      <p:pic>
        <p:nvPicPr>
          <p:cNvPr id="5" name="Picture 4"/>
          <p:cNvPicPr>
            <a:picLocks noChangeAspect="1"/>
          </p:cNvPicPr>
          <p:nvPr/>
        </p:nvPicPr>
        <p:blipFill>
          <a:blip r:embed="rId2"/>
          <a:stretch>
            <a:fillRect/>
          </a:stretch>
        </p:blipFill>
        <p:spPr>
          <a:xfrm>
            <a:off x="86437" y="63789"/>
            <a:ext cx="1133475" cy="1343025"/>
          </a:xfrm>
          <a:prstGeom prst="rect">
            <a:avLst/>
          </a:prstGeom>
        </p:spPr>
      </p:pic>
      <p:pic>
        <p:nvPicPr>
          <p:cNvPr id="7" name="Picture 6"/>
          <p:cNvPicPr>
            <a:picLocks noChangeAspect="1"/>
          </p:cNvPicPr>
          <p:nvPr/>
        </p:nvPicPr>
        <p:blipFill>
          <a:blip r:embed="rId3"/>
          <a:stretch>
            <a:fillRect/>
          </a:stretch>
        </p:blipFill>
        <p:spPr>
          <a:xfrm>
            <a:off x="10601019" y="63789"/>
            <a:ext cx="1504544" cy="1325879"/>
          </a:xfrm>
          <a:prstGeom prst="rect">
            <a:avLst/>
          </a:prstGeom>
        </p:spPr>
      </p:pic>
      <p:pic>
        <p:nvPicPr>
          <p:cNvPr id="1026" name="Picture 2" descr="C:\Users\hi\Downloads\system architecture.png"/>
          <p:cNvPicPr>
            <a:picLocks noChangeAspect="1" noChangeArrowheads="1"/>
          </p:cNvPicPr>
          <p:nvPr/>
        </p:nvPicPr>
        <p:blipFill rotWithShape="1">
          <a:blip r:embed="rId4">
            <a:extLst>
              <a:ext uri="{28A0092B-C50C-407E-A947-70E740481C1C}">
                <a14:useLocalDpi xmlns:a14="http://schemas.microsoft.com/office/drawing/2010/main" val="0"/>
              </a:ext>
            </a:extLst>
          </a:blip>
          <a:srcRect l="4001" t="12607" r="3289" b="14087"/>
          <a:stretch/>
        </p:blipFill>
        <p:spPr bwMode="auto">
          <a:xfrm>
            <a:off x="2765926" y="1263178"/>
            <a:ext cx="5260473" cy="52067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5600" y="339725"/>
            <a:ext cx="8483600" cy="1325563"/>
          </a:xfrm>
        </p:spPr>
        <p:txBody>
          <a:bodyPr/>
          <a:lstStyle/>
          <a:p>
            <a:r>
              <a:rPr lang="en-US" sz="2800" b="1" dirty="0" smtClean="0">
                <a:solidFill>
                  <a:srgbClr val="FF0000"/>
                </a:solidFill>
                <a:latin typeface="Times New Roman" pitchFamily="18" charset="0"/>
                <a:cs typeface="Times New Roman" pitchFamily="18" charset="0"/>
              </a:rPr>
              <a:t>    MODULE 1:Image </a:t>
            </a:r>
            <a:r>
              <a:rPr lang="en-US" sz="2800" b="1" dirty="0" smtClean="0">
                <a:solidFill>
                  <a:srgbClr val="FF0000"/>
                </a:solidFill>
                <a:latin typeface="Times New Roman" pitchFamily="18" charset="0"/>
                <a:cs typeface="Times New Roman" pitchFamily="18" charset="0"/>
              </a:rPr>
              <a:t>Acquisition &amp; </a:t>
            </a:r>
            <a:r>
              <a:rPr lang="en-US" sz="2800" b="1" dirty="0" smtClean="0">
                <a:solidFill>
                  <a:srgbClr val="FF0000"/>
                </a:solidFill>
                <a:latin typeface="Times New Roman" pitchFamily="18" charset="0"/>
                <a:cs typeface="Times New Roman" pitchFamily="18" charset="0"/>
              </a:rPr>
              <a:t>Preprocessing</a:t>
            </a:r>
            <a:endParaRPr lang="en-US" sz="28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838200" y="1825625"/>
            <a:ext cx="6519333" cy="4351338"/>
          </a:xfrm>
        </p:spPr>
        <p:txBody>
          <a:bodyPr>
            <a:normAutofit fontScale="92500" lnSpcReduction="10000"/>
          </a:bodyPr>
          <a:lstStyle/>
          <a:p>
            <a:pPr algn="just">
              <a:lnSpc>
                <a:spcPct val="150000"/>
              </a:lnSpc>
            </a:pPr>
            <a:r>
              <a:rPr lang="en-US" sz="1800" b="1" dirty="0">
                <a:latin typeface="Times New Roman" pitchFamily="18" charset="0"/>
                <a:cs typeface="Times New Roman" pitchFamily="18" charset="0"/>
              </a:rPr>
              <a:t>Image Capture:</a:t>
            </a:r>
            <a:r>
              <a:rPr lang="en-US" sz="1800" dirty="0">
                <a:latin typeface="Times New Roman" pitchFamily="18" charset="0"/>
                <a:cs typeface="Times New Roman" pitchFamily="18" charset="0"/>
              </a:rPr>
              <a:t> Hand gesture images are captured using a webcam or camera in real-time or from a stored dataset.</a:t>
            </a:r>
          </a:p>
          <a:p>
            <a:pPr algn="just">
              <a:lnSpc>
                <a:spcPct val="150000"/>
              </a:lnSpc>
            </a:pPr>
            <a:r>
              <a:rPr lang="en-US" sz="1800" b="1" dirty="0">
                <a:latin typeface="Times New Roman" pitchFamily="18" charset="0"/>
                <a:cs typeface="Times New Roman" pitchFamily="18" charset="0"/>
              </a:rPr>
              <a:t>Region of Interest (ROI) Extraction:</a:t>
            </a:r>
            <a:r>
              <a:rPr lang="en-US" sz="1800" dirty="0">
                <a:latin typeface="Times New Roman" pitchFamily="18" charset="0"/>
                <a:cs typeface="Times New Roman" pitchFamily="18" charset="0"/>
              </a:rPr>
              <a:t> The hand region is detected and separated from the background for focused processing.</a:t>
            </a:r>
          </a:p>
          <a:p>
            <a:pPr algn="just">
              <a:lnSpc>
                <a:spcPct val="150000"/>
              </a:lnSpc>
            </a:pPr>
            <a:r>
              <a:rPr lang="en-US" sz="1800" b="1" dirty="0">
                <a:latin typeface="Times New Roman" pitchFamily="18" charset="0"/>
                <a:cs typeface="Times New Roman" pitchFamily="18" charset="0"/>
              </a:rPr>
              <a:t>Image Resizing:</a:t>
            </a:r>
            <a:r>
              <a:rPr lang="en-US" sz="1800" dirty="0">
                <a:latin typeface="Times New Roman" pitchFamily="18" charset="0"/>
                <a:cs typeface="Times New Roman" pitchFamily="18" charset="0"/>
              </a:rPr>
              <a:t> Captured images are resized to a fixed size (e.g., 64×64 or 128×128) to ensure uniform input to the CNN model.</a:t>
            </a:r>
          </a:p>
          <a:p>
            <a:pPr algn="just">
              <a:lnSpc>
                <a:spcPct val="150000"/>
              </a:lnSpc>
            </a:pPr>
            <a:r>
              <a:rPr lang="en-US" sz="1800" b="1" dirty="0">
                <a:latin typeface="Times New Roman" pitchFamily="18" charset="0"/>
                <a:cs typeface="Times New Roman" pitchFamily="18" charset="0"/>
              </a:rPr>
              <a:t>Noise Reduction &amp; </a:t>
            </a:r>
            <a:r>
              <a:rPr lang="en-US" sz="1800" b="1" dirty="0" smtClean="0">
                <a:latin typeface="Times New Roman" pitchFamily="18" charset="0"/>
                <a:cs typeface="Times New Roman" pitchFamily="18" charset="0"/>
              </a:rPr>
              <a:t>Gray scale </a:t>
            </a:r>
            <a:r>
              <a:rPr lang="en-US" sz="1800" b="1" dirty="0">
                <a:latin typeface="Times New Roman" pitchFamily="18" charset="0"/>
                <a:cs typeface="Times New Roman" pitchFamily="18" charset="0"/>
              </a:rPr>
              <a:t>Conversion:</a:t>
            </a:r>
            <a:r>
              <a:rPr lang="en-US" sz="1800" dirty="0">
                <a:latin typeface="Times New Roman" pitchFamily="18" charset="0"/>
                <a:cs typeface="Times New Roman" pitchFamily="18" charset="0"/>
              </a:rPr>
              <a:t> Noise is removed using filters, and images are converted to </a:t>
            </a:r>
            <a:r>
              <a:rPr lang="en-US" sz="1800" dirty="0" smtClean="0">
                <a:latin typeface="Times New Roman" pitchFamily="18" charset="0"/>
                <a:cs typeface="Times New Roman" pitchFamily="18" charset="0"/>
              </a:rPr>
              <a:t>gray scale </a:t>
            </a:r>
            <a:r>
              <a:rPr lang="en-US" sz="1800" dirty="0">
                <a:latin typeface="Times New Roman" pitchFamily="18" charset="0"/>
                <a:cs typeface="Times New Roman" pitchFamily="18" charset="0"/>
              </a:rPr>
              <a:t>to reduce complexity.</a:t>
            </a:r>
          </a:p>
          <a:p>
            <a:pPr algn="just">
              <a:lnSpc>
                <a:spcPct val="150000"/>
              </a:lnSpc>
            </a:pPr>
            <a:r>
              <a:rPr lang="en-US" sz="1800" b="1" dirty="0">
                <a:latin typeface="Times New Roman" pitchFamily="18" charset="0"/>
                <a:cs typeface="Times New Roman" pitchFamily="18" charset="0"/>
              </a:rPr>
              <a:t>Normalization:</a:t>
            </a:r>
            <a:r>
              <a:rPr lang="en-US" sz="1800" dirty="0">
                <a:latin typeface="Times New Roman" pitchFamily="18" charset="0"/>
                <a:cs typeface="Times New Roman" pitchFamily="18" charset="0"/>
              </a:rPr>
              <a:t> Pixel values are scaled (0–1 range) to improve CNN training efficiency and accuracy.</a:t>
            </a:r>
          </a:p>
          <a:p>
            <a:endParaRPr lang="en-US" dirty="0"/>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pic>
        <p:nvPicPr>
          <p:cNvPr id="102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4837" t="18128" r="8291" b="7993"/>
          <a:stretch/>
        </p:blipFill>
        <p:spPr bwMode="auto">
          <a:xfrm>
            <a:off x="7691967" y="2074332"/>
            <a:ext cx="4258733" cy="3208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04780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5600" y="339725"/>
            <a:ext cx="8483600" cy="1325563"/>
          </a:xfrm>
        </p:spPr>
        <p:txBody>
          <a:bodyPr/>
          <a:lstStyle/>
          <a:p>
            <a:r>
              <a:rPr lang="en-US" dirty="0" smtClean="0"/>
              <a:t> </a:t>
            </a:r>
            <a:r>
              <a:rPr lang="en-US" dirty="0" smtClean="0"/>
              <a:t>  </a:t>
            </a:r>
            <a:r>
              <a:rPr lang="en-US" sz="2800" b="1" dirty="0" smtClean="0">
                <a:solidFill>
                  <a:srgbClr val="FF0000"/>
                </a:solidFill>
                <a:latin typeface="Times New Roman" pitchFamily="18" charset="0"/>
                <a:cs typeface="Times New Roman" pitchFamily="18" charset="0"/>
              </a:rPr>
              <a:t>MODULE </a:t>
            </a:r>
            <a:r>
              <a:rPr lang="en-US" sz="2800" b="1" dirty="0" smtClean="0">
                <a:solidFill>
                  <a:srgbClr val="FF0000"/>
                </a:solidFill>
                <a:latin typeface="Times New Roman" pitchFamily="18" charset="0"/>
                <a:cs typeface="Times New Roman" pitchFamily="18" charset="0"/>
              </a:rPr>
              <a:t>2:</a:t>
            </a:r>
            <a:r>
              <a:rPr lang="en-US" sz="2800" b="1" dirty="0">
                <a:latin typeface="Times New Roman" pitchFamily="18" charset="0"/>
                <a:cs typeface="Times New Roman" pitchFamily="18" charset="0"/>
              </a:rPr>
              <a:t> </a:t>
            </a:r>
            <a:r>
              <a:rPr lang="en-US" sz="2800" b="1" dirty="0">
                <a:solidFill>
                  <a:srgbClr val="FF0000"/>
                </a:solidFill>
                <a:latin typeface="Times New Roman" pitchFamily="18" charset="0"/>
                <a:cs typeface="Times New Roman" pitchFamily="18" charset="0"/>
              </a:rPr>
              <a:t>CNN - Based Gesture Recognition</a:t>
            </a:r>
            <a:endParaRPr lang="en-US" sz="28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838200" y="1825625"/>
            <a:ext cx="6519333" cy="4351338"/>
          </a:xfrm>
        </p:spPr>
        <p:txBody>
          <a:bodyPr>
            <a:normAutofit lnSpcReduction="10000"/>
          </a:bodyPr>
          <a:lstStyle/>
          <a:p>
            <a:r>
              <a:rPr lang="en-US" sz="1800" b="1" dirty="0">
                <a:latin typeface="Times New Roman" pitchFamily="18" charset="0"/>
                <a:cs typeface="Times New Roman" pitchFamily="18" charset="0"/>
              </a:rPr>
              <a:t>Feature Extraction using Convolution Layers:</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CNN automatically extracts important features such as edges, shapes, and hand patterns from preprocessed gesture images.</a:t>
            </a:r>
          </a:p>
          <a:p>
            <a:r>
              <a:rPr lang="en-US" sz="1800" b="1" dirty="0">
                <a:latin typeface="Times New Roman" pitchFamily="18" charset="0"/>
                <a:cs typeface="Times New Roman" pitchFamily="18" charset="0"/>
              </a:rPr>
              <a:t>Activation Function (ReLU):</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Non-linear activation functions like ReLU are applied to introduce non-linearity and improve learning capability.</a:t>
            </a:r>
          </a:p>
          <a:p>
            <a:r>
              <a:rPr lang="en-US" sz="1800" b="1" dirty="0">
                <a:latin typeface="Times New Roman" pitchFamily="18" charset="0"/>
                <a:cs typeface="Times New Roman" pitchFamily="18" charset="0"/>
              </a:rPr>
              <a:t>Pooling Layer:</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Max pooling or average pooling reduces the image dimensions while retaining important features, reducing computation and </a:t>
            </a:r>
            <a:r>
              <a:rPr lang="en-US" sz="1800" dirty="0" smtClean="0">
                <a:latin typeface="Times New Roman" pitchFamily="18" charset="0"/>
                <a:cs typeface="Times New Roman" pitchFamily="18" charset="0"/>
              </a:rPr>
              <a:t>over fitting.</a:t>
            </a:r>
            <a:endParaRPr lang="en-US" sz="1800" dirty="0">
              <a:latin typeface="Times New Roman" pitchFamily="18" charset="0"/>
              <a:cs typeface="Times New Roman" pitchFamily="18" charset="0"/>
            </a:endParaRPr>
          </a:p>
          <a:p>
            <a:r>
              <a:rPr lang="en-US" sz="1800" b="1" dirty="0">
                <a:latin typeface="Times New Roman" pitchFamily="18" charset="0"/>
                <a:cs typeface="Times New Roman" pitchFamily="18" charset="0"/>
              </a:rPr>
              <a:t>Fully Connected Layer:</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extracted features are flattened and passed to fully connected layers for classification of different sign gestures.</a:t>
            </a:r>
          </a:p>
          <a:p>
            <a:r>
              <a:rPr lang="en-US" sz="1800" b="1" dirty="0">
                <a:latin typeface="Times New Roman" pitchFamily="18" charset="0"/>
                <a:cs typeface="Times New Roman" pitchFamily="18" charset="0"/>
              </a:rPr>
              <a:t>Output Layer (Softmax):</a:t>
            </a: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The final layer predicts the gesture class (e.g., A, B, C, etc.) by assigning probability scores to each possible sign.</a:t>
            </a:r>
          </a:p>
          <a:p>
            <a:pPr algn="just">
              <a:lnSpc>
                <a:spcPct val="150000"/>
              </a:lnSpc>
            </a:pPr>
            <a:endParaRPr lang="en-US" sz="1800" dirty="0">
              <a:latin typeface="Times New Roman" pitchFamily="18" charset="0"/>
              <a:cs typeface="Times New Roman" pitchFamily="18" charset="0"/>
            </a:endParaRPr>
          </a:p>
          <a:p>
            <a:endParaRPr lang="en-US" dirty="0"/>
          </a:p>
        </p:txBody>
      </p:sp>
      <p:pic>
        <p:nvPicPr>
          <p:cNvPr id="4" name="Picture 3"/>
          <p:cNvPicPr>
            <a:picLocks noChangeAspect="1"/>
          </p:cNvPicPr>
          <p:nvPr/>
        </p:nvPicPr>
        <p:blipFill>
          <a:blip r:embed="rId2"/>
          <a:stretch>
            <a:fillRect/>
          </a:stretch>
        </p:blipFill>
        <p:spPr>
          <a:xfrm>
            <a:off x="86437" y="63789"/>
            <a:ext cx="1133475" cy="1343025"/>
          </a:xfrm>
          <a:prstGeom prst="rect">
            <a:avLst/>
          </a:prstGeom>
        </p:spPr>
      </p:pic>
      <p:pic>
        <p:nvPicPr>
          <p:cNvPr id="6" name="Picture 5"/>
          <p:cNvPicPr>
            <a:picLocks noChangeAspect="1"/>
          </p:cNvPicPr>
          <p:nvPr/>
        </p:nvPicPr>
        <p:blipFill>
          <a:blip r:embed="rId3"/>
          <a:stretch>
            <a:fillRect/>
          </a:stretch>
        </p:blipFill>
        <p:spPr>
          <a:xfrm>
            <a:off x="10601019" y="63789"/>
            <a:ext cx="1504544" cy="1325879"/>
          </a:xfrm>
          <a:prstGeom prst="rect">
            <a:avLst/>
          </a:prstGeom>
        </p:spPr>
      </p:pic>
      <p:pic>
        <p:nvPicPr>
          <p:cNvPr id="2050"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4428" t="34343" r="2952" b="16520"/>
          <a:stretch/>
        </p:blipFill>
        <p:spPr bwMode="auto">
          <a:xfrm>
            <a:off x="7391400" y="2480734"/>
            <a:ext cx="4538133" cy="3158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3122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TotalTime>
  <Words>861</Words>
  <Application>Microsoft Office PowerPoint</Application>
  <PresentationFormat>Custom</PresentationFormat>
  <Paragraphs>108</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                 ABSTRACT</vt:lpstr>
      <vt:lpstr>                       OBJECTIVES</vt:lpstr>
      <vt:lpstr>             PROBLEM STATEMENT</vt:lpstr>
      <vt:lpstr>                      PROPOSED METHOD</vt:lpstr>
      <vt:lpstr>                        Literature Review</vt:lpstr>
      <vt:lpstr>                      System Architecture</vt:lpstr>
      <vt:lpstr>    MODULE 1:Image Acquisition &amp; Preprocessing</vt:lpstr>
      <vt:lpstr>   MODULE 2: CNN - Based Gesture Recognition</vt:lpstr>
      <vt:lpstr>      MODULE 3:Real - Time Prediction &amp; Output Interface  </vt:lpstr>
      <vt:lpstr>                      Conclusion </vt:lpstr>
      <vt:lpstr>                                  Future Scope   </vt:lpstr>
      <vt:lpstr>                       References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 Teja</dc:creator>
  <cp:lastModifiedBy>hi</cp:lastModifiedBy>
  <cp:revision>42</cp:revision>
  <dcterms:created xsi:type="dcterms:W3CDTF">2025-12-06T05:22:00Z</dcterms:created>
  <dcterms:modified xsi:type="dcterms:W3CDTF">2026-02-16T09:52:02Z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A87A1B4EAA0946E48ECEE6D538DD5625_13</vt:lpwstr>
  </property>
  <property fmtid="{D5CDD505-2E9C-101B-9397-08002B2CF9AE}" pid="3" name="KSOProductBuildVer">
    <vt:lpwstr>2057-12.2.0.23149</vt:lpwstr>
  </property>
</Properties>
</file>